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avi" ContentType="video/avi"/>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454" r:id="rId2"/>
    <p:sldId id="466" r:id="rId3"/>
    <p:sldId id="384" r:id="rId4"/>
    <p:sldId id="457" r:id="rId5"/>
    <p:sldId id="453" r:id="rId6"/>
    <p:sldId id="432" r:id="rId7"/>
    <p:sldId id="436" r:id="rId8"/>
    <p:sldId id="437" r:id="rId9"/>
    <p:sldId id="440" r:id="rId10"/>
    <p:sldId id="442" r:id="rId11"/>
    <p:sldId id="441" r:id="rId12"/>
    <p:sldId id="456" r:id="rId13"/>
    <p:sldId id="462" r:id="rId14"/>
    <p:sldId id="461" r:id="rId15"/>
    <p:sldId id="465" r:id="rId16"/>
    <p:sldId id="464" r:id="rId17"/>
    <p:sldId id="463" r:id="rId18"/>
    <p:sldId id="459" r:id="rId19"/>
    <p:sldId id="427" r:id="rId20"/>
  </p:sldIdLst>
  <p:sldSz cx="9144000" cy="6858000" type="screen4x3"/>
  <p:notesSz cx="6797675" cy="9928225"/>
  <p:defaultTextStyle>
    <a:defPPr>
      <a:defRPr lang="es-AR"/>
    </a:defPPr>
    <a:lvl1pPr algn="ctr" rtl="0" fontAlgn="base">
      <a:lnSpc>
        <a:spcPct val="90000"/>
      </a:lnSpc>
      <a:spcBef>
        <a:spcPct val="0"/>
      </a:spcBef>
      <a:spcAft>
        <a:spcPct val="0"/>
      </a:spcAft>
      <a:defRPr b="1" kern="1200">
        <a:solidFill>
          <a:srgbClr val="FF3300"/>
        </a:solidFill>
        <a:latin typeface="TradeGothic" pitchFamily="2" charset="0"/>
        <a:ea typeface="+mn-ea"/>
        <a:cs typeface="+mn-cs"/>
      </a:defRPr>
    </a:lvl1pPr>
    <a:lvl2pPr marL="457200" algn="ctr" rtl="0" fontAlgn="base">
      <a:lnSpc>
        <a:spcPct val="90000"/>
      </a:lnSpc>
      <a:spcBef>
        <a:spcPct val="0"/>
      </a:spcBef>
      <a:spcAft>
        <a:spcPct val="0"/>
      </a:spcAft>
      <a:defRPr b="1" kern="1200">
        <a:solidFill>
          <a:srgbClr val="FF3300"/>
        </a:solidFill>
        <a:latin typeface="TradeGothic" pitchFamily="2" charset="0"/>
        <a:ea typeface="+mn-ea"/>
        <a:cs typeface="+mn-cs"/>
      </a:defRPr>
    </a:lvl2pPr>
    <a:lvl3pPr marL="914400" algn="ctr" rtl="0" fontAlgn="base">
      <a:lnSpc>
        <a:spcPct val="90000"/>
      </a:lnSpc>
      <a:spcBef>
        <a:spcPct val="0"/>
      </a:spcBef>
      <a:spcAft>
        <a:spcPct val="0"/>
      </a:spcAft>
      <a:defRPr b="1" kern="1200">
        <a:solidFill>
          <a:srgbClr val="FF3300"/>
        </a:solidFill>
        <a:latin typeface="TradeGothic" pitchFamily="2" charset="0"/>
        <a:ea typeface="+mn-ea"/>
        <a:cs typeface="+mn-cs"/>
      </a:defRPr>
    </a:lvl3pPr>
    <a:lvl4pPr marL="1371600" algn="ctr" rtl="0" fontAlgn="base">
      <a:lnSpc>
        <a:spcPct val="90000"/>
      </a:lnSpc>
      <a:spcBef>
        <a:spcPct val="0"/>
      </a:spcBef>
      <a:spcAft>
        <a:spcPct val="0"/>
      </a:spcAft>
      <a:defRPr b="1" kern="1200">
        <a:solidFill>
          <a:srgbClr val="FF3300"/>
        </a:solidFill>
        <a:latin typeface="TradeGothic" pitchFamily="2" charset="0"/>
        <a:ea typeface="+mn-ea"/>
        <a:cs typeface="+mn-cs"/>
      </a:defRPr>
    </a:lvl4pPr>
    <a:lvl5pPr marL="1828800" algn="ctr" rtl="0" fontAlgn="base">
      <a:lnSpc>
        <a:spcPct val="90000"/>
      </a:lnSpc>
      <a:spcBef>
        <a:spcPct val="0"/>
      </a:spcBef>
      <a:spcAft>
        <a:spcPct val="0"/>
      </a:spcAft>
      <a:defRPr b="1" kern="1200">
        <a:solidFill>
          <a:srgbClr val="FF3300"/>
        </a:solidFill>
        <a:latin typeface="TradeGothic" pitchFamily="2" charset="0"/>
        <a:ea typeface="+mn-ea"/>
        <a:cs typeface="+mn-cs"/>
      </a:defRPr>
    </a:lvl5pPr>
    <a:lvl6pPr marL="2286000" algn="l" defTabSz="914400" rtl="0" eaLnBrk="1" latinLnBrk="0" hangingPunct="1">
      <a:defRPr b="1" kern="1200">
        <a:solidFill>
          <a:srgbClr val="FF3300"/>
        </a:solidFill>
        <a:latin typeface="TradeGothic" pitchFamily="2" charset="0"/>
        <a:ea typeface="+mn-ea"/>
        <a:cs typeface="+mn-cs"/>
      </a:defRPr>
    </a:lvl6pPr>
    <a:lvl7pPr marL="2743200" algn="l" defTabSz="914400" rtl="0" eaLnBrk="1" latinLnBrk="0" hangingPunct="1">
      <a:defRPr b="1" kern="1200">
        <a:solidFill>
          <a:srgbClr val="FF3300"/>
        </a:solidFill>
        <a:latin typeface="TradeGothic" pitchFamily="2" charset="0"/>
        <a:ea typeface="+mn-ea"/>
        <a:cs typeface="+mn-cs"/>
      </a:defRPr>
    </a:lvl7pPr>
    <a:lvl8pPr marL="3200400" algn="l" defTabSz="914400" rtl="0" eaLnBrk="1" latinLnBrk="0" hangingPunct="1">
      <a:defRPr b="1" kern="1200">
        <a:solidFill>
          <a:srgbClr val="FF3300"/>
        </a:solidFill>
        <a:latin typeface="TradeGothic" pitchFamily="2" charset="0"/>
        <a:ea typeface="+mn-ea"/>
        <a:cs typeface="+mn-cs"/>
      </a:defRPr>
    </a:lvl8pPr>
    <a:lvl9pPr marL="3657600" algn="l" defTabSz="914400" rtl="0" eaLnBrk="1" latinLnBrk="0" hangingPunct="1">
      <a:defRPr b="1" kern="1200">
        <a:solidFill>
          <a:srgbClr val="FF3300"/>
        </a:solidFill>
        <a:latin typeface="TradeGothic"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A8A8"/>
    <a:srgbClr val="FC8004"/>
    <a:srgbClr val="0B3D91"/>
    <a:srgbClr val="999933"/>
    <a:srgbClr val="FF7C80"/>
    <a:srgbClr val="4D4D4D"/>
    <a:srgbClr val="5F5F5F"/>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6403" autoAdjust="0"/>
  </p:normalViewPr>
  <p:slideViewPr>
    <p:cSldViewPr>
      <p:cViewPr>
        <p:scale>
          <a:sx n="65" d="100"/>
          <a:sy n="65" d="100"/>
        </p:scale>
        <p:origin x="-152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852"/>
    </p:cViewPr>
  </p:notesTextViewPr>
  <p:sorterViewPr>
    <p:cViewPr>
      <p:scale>
        <a:sx n="66" d="100"/>
        <a:sy n="66" d="100"/>
      </p:scale>
      <p:origin x="0" y="0"/>
    </p:cViewPr>
  </p:sorterViewPr>
  <p:notesViewPr>
    <p:cSldViewPr>
      <p:cViewPr varScale="1">
        <p:scale>
          <a:sx n="66" d="100"/>
          <a:sy n="66" d="100"/>
        </p:scale>
        <p:origin x="641" y="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2885" tIns="46442" rIns="92885" bIns="46442" numCol="1" anchor="t" anchorCtr="0" compatLnSpc="1">
            <a:prstTxWarp prst="textNoShape">
              <a:avLst/>
            </a:prstTxWarp>
          </a:bodyPr>
          <a:lstStyle>
            <a:lvl1pPr algn="l" defTabSz="928688">
              <a:lnSpc>
                <a:spcPct val="100000"/>
              </a:lnSpc>
              <a:defRPr sz="1200" b="0">
                <a:solidFill>
                  <a:schemeClr val="tx1"/>
                </a:solidFill>
                <a:latin typeface="Arial" charset="0"/>
              </a:defRPr>
            </a:lvl1pPr>
          </a:lstStyle>
          <a:p>
            <a:pPr>
              <a:defRPr/>
            </a:pPr>
            <a:endParaRPr lang="es-AR"/>
          </a:p>
        </p:txBody>
      </p:sp>
      <p:sp>
        <p:nvSpPr>
          <p:cNvPr id="33795" name="Rectangle 3"/>
          <p:cNvSpPr>
            <a:spLocks noGrp="1" noChangeArrowheads="1"/>
          </p:cNvSpPr>
          <p:nvPr>
            <p:ph type="dt" sz="quarter" idx="1"/>
          </p:nvPr>
        </p:nvSpPr>
        <p:spPr bwMode="auto">
          <a:xfrm>
            <a:off x="3849688" y="0"/>
            <a:ext cx="2946400" cy="496888"/>
          </a:xfrm>
          <a:prstGeom prst="rect">
            <a:avLst/>
          </a:prstGeom>
          <a:noFill/>
          <a:ln>
            <a:noFill/>
          </a:ln>
          <a:effectLst/>
          <a:extLst/>
        </p:spPr>
        <p:txBody>
          <a:bodyPr vert="horz" wrap="square" lIns="92885" tIns="46442" rIns="92885" bIns="46442" numCol="1" anchor="t" anchorCtr="0" compatLnSpc="1">
            <a:prstTxWarp prst="textNoShape">
              <a:avLst/>
            </a:prstTxWarp>
          </a:bodyPr>
          <a:lstStyle>
            <a:lvl1pPr algn="r" defTabSz="928688">
              <a:lnSpc>
                <a:spcPct val="100000"/>
              </a:lnSpc>
              <a:defRPr sz="1200" b="0">
                <a:solidFill>
                  <a:schemeClr val="tx1"/>
                </a:solidFill>
                <a:latin typeface="Arial" charset="0"/>
              </a:defRPr>
            </a:lvl1pPr>
          </a:lstStyle>
          <a:p>
            <a:pPr>
              <a:defRPr/>
            </a:pPr>
            <a:endParaRPr lang="es-AR"/>
          </a:p>
        </p:txBody>
      </p:sp>
      <p:sp>
        <p:nvSpPr>
          <p:cNvPr id="33796" name="Rectangle 4"/>
          <p:cNvSpPr>
            <a:spLocks noGrp="1" noChangeArrowheads="1"/>
          </p:cNvSpPr>
          <p:nvPr>
            <p:ph type="ftr" sz="quarter" idx="2"/>
          </p:nvPr>
        </p:nvSpPr>
        <p:spPr bwMode="auto">
          <a:xfrm>
            <a:off x="0" y="9429750"/>
            <a:ext cx="2946400" cy="496888"/>
          </a:xfrm>
          <a:prstGeom prst="rect">
            <a:avLst/>
          </a:prstGeom>
          <a:noFill/>
          <a:ln>
            <a:noFill/>
          </a:ln>
          <a:effectLst/>
          <a:extLst/>
        </p:spPr>
        <p:txBody>
          <a:bodyPr vert="horz" wrap="square" lIns="92885" tIns="46442" rIns="92885" bIns="46442" numCol="1" anchor="b" anchorCtr="0" compatLnSpc="1">
            <a:prstTxWarp prst="textNoShape">
              <a:avLst/>
            </a:prstTxWarp>
          </a:bodyPr>
          <a:lstStyle>
            <a:lvl1pPr algn="l" defTabSz="928688">
              <a:lnSpc>
                <a:spcPct val="100000"/>
              </a:lnSpc>
              <a:defRPr sz="1200" b="0">
                <a:solidFill>
                  <a:schemeClr val="tx1"/>
                </a:solidFill>
                <a:latin typeface="Arial" charset="0"/>
              </a:defRPr>
            </a:lvl1pPr>
          </a:lstStyle>
          <a:p>
            <a:pPr>
              <a:defRPr/>
            </a:pPr>
            <a:endParaRPr lang="es-AR"/>
          </a:p>
        </p:txBody>
      </p:sp>
      <p:sp>
        <p:nvSpPr>
          <p:cNvPr id="33797" name="Rectangle 5"/>
          <p:cNvSpPr>
            <a:spLocks noGrp="1" noChangeArrowheads="1"/>
          </p:cNvSpPr>
          <p:nvPr>
            <p:ph type="sldNum" sz="quarter" idx="3"/>
          </p:nvPr>
        </p:nvSpPr>
        <p:spPr bwMode="auto">
          <a:xfrm>
            <a:off x="3849688" y="9429750"/>
            <a:ext cx="2946400" cy="496888"/>
          </a:xfrm>
          <a:prstGeom prst="rect">
            <a:avLst/>
          </a:prstGeom>
          <a:noFill/>
          <a:ln>
            <a:noFill/>
          </a:ln>
          <a:effectLst/>
          <a:extLst/>
        </p:spPr>
        <p:txBody>
          <a:bodyPr vert="horz" wrap="square" lIns="92885" tIns="46442" rIns="92885" bIns="46442" numCol="1" anchor="b" anchorCtr="0" compatLnSpc="1">
            <a:prstTxWarp prst="textNoShape">
              <a:avLst/>
            </a:prstTxWarp>
          </a:bodyPr>
          <a:lstStyle>
            <a:lvl1pPr algn="r" defTabSz="928688">
              <a:lnSpc>
                <a:spcPct val="100000"/>
              </a:lnSpc>
              <a:defRPr sz="1200" b="0">
                <a:solidFill>
                  <a:schemeClr val="tx1"/>
                </a:solidFill>
                <a:latin typeface="Arial" charset="0"/>
              </a:defRPr>
            </a:lvl1pPr>
          </a:lstStyle>
          <a:p>
            <a:pPr>
              <a:defRPr/>
            </a:pPr>
            <a:fld id="{6349C9E0-10E9-4365-BF8A-0BBED0EE5473}" type="slidenum">
              <a:rPr lang="es-AR"/>
              <a:pPr>
                <a:defRPr/>
              </a:pPr>
              <a:t>‹Nº›</a:t>
            </a:fld>
            <a:endParaRPr lang="es-AR"/>
          </a:p>
        </p:txBody>
      </p:sp>
    </p:spTree>
    <p:extLst>
      <p:ext uri="{BB962C8B-B14F-4D97-AF65-F5344CB8AC3E}">
        <p14:creationId xmlns:p14="http://schemas.microsoft.com/office/powerpoint/2010/main" xmlns="" val="23798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2885" tIns="46442" rIns="92885" bIns="46442" numCol="1" anchor="t" anchorCtr="0" compatLnSpc="1">
            <a:prstTxWarp prst="textNoShape">
              <a:avLst/>
            </a:prstTxWarp>
          </a:bodyPr>
          <a:lstStyle>
            <a:lvl1pPr algn="l" defTabSz="928688">
              <a:lnSpc>
                <a:spcPct val="100000"/>
              </a:lnSpc>
              <a:defRPr sz="1200" b="0">
                <a:solidFill>
                  <a:schemeClr val="tx1"/>
                </a:solidFill>
                <a:latin typeface="Arial" charset="0"/>
              </a:defRPr>
            </a:lvl1pPr>
          </a:lstStyle>
          <a:p>
            <a:pPr>
              <a:defRPr/>
            </a:pPr>
            <a:endParaRPr lang="es-AR"/>
          </a:p>
        </p:txBody>
      </p:sp>
      <p:sp>
        <p:nvSpPr>
          <p:cNvPr id="32771"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2885" tIns="46442" rIns="92885" bIns="46442" numCol="1" anchor="t" anchorCtr="0" compatLnSpc="1">
            <a:prstTxWarp prst="textNoShape">
              <a:avLst/>
            </a:prstTxWarp>
          </a:bodyPr>
          <a:lstStyle>
            <a:lvl1pPr algn="r" defTabSz="928688">
              <a:lnSpc>
                <a:spcPct val="100000"/>
              </a:lnSpc>
              <a:defRPr sz="1200" b="0">
                <a:solidFill>
                  <a:schemeClr val="tx1"/>
                </a:solidFill>
                <a:latin typeface="Arial" charset="0"/>
              </a:defRPr>
            </a:lvl1pPr>
          </a:lstStyle>
          <a:p>
            <a:pPr>
              <a:defRPr/>
            </a:pPr>
            <a:endParaRPr lang="es-AR"/>
          </a:p>
        </p:txBody>
      </p:sp>
      <p:sp>
        <p:nvSpPr>
          <p:cNvPr id="32772"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3" name="Rectangle 5"/>
          <p:cNvSpPr>
            <a:spLocks noGrp="1" noChangeArrowheads="1"/>
          </p:cNvSpPr>
          <p:nvPr>
            <p:ph type="body" sz="quarter" idx="3"/>
          </p:nvPr>
        </p:nvSpPr>
        <p:spPr bwMode="auto">
          <a:xfrm>
            <a:off x="679450" y="4716463"/>
            <a:ext cx="5438775" cy="4467225"/>
          </a:xfrm>
          <a:prstGeom prst="rect">
            <a:avLst/>
          </a:prstGeom>
          <a:noFill/>
          <a:ln>
            <a:noFill/>
          </a:ln>
          <a:effectLst/>
          <a:extLst/>
        </p:spPr>
        <p:txBody>
          <a:bodyPr vert="horz" wrap="square" lIns="92885" tIns="46442" rIns="92885" bIns="46442" numCol="1" anchor="t" anchorCtr="0" compatLnSpc="1">
            <a:prstTxWarp prst="textNoShape">
              <a:avLst/>
            </a:prstTxWarp>
          </a:bodyPr>
          <a:lstStyle/>
          <a:p>
            <a:pPr lvl="0"/>
            <a:r>
              <a:rPr lang="es-AR" noProof="0" smtClean="0"/>
              <a:t>Haga clic para modificar el estilo de texto del patrón</a:t>
            </a:r>
          </a:p>
          <a:p>
            <a:pPr lvl="1"/>
            <a:r>
              <a:rPr lang="es-AR" noProof="0" smtClean="0"/>
              <a:t>Segundo nivel</a:t>
            </a:r>
          </a:p>
          <a:p>
            <a:pPr lvl="2"/>
            <a:r>
              <a:rPr lang="es-AR" noProof="0" smtClean="0"/>
              <a:t>Tercer nivel</a:t>
            </a:r>
          </a:p>
          <a:p>
            <a:pPr lvl="3"/>
            <a:r>
              <a:rPr lang="es-AR" noProof="0" smtClean="0"/>
              <a:t>Cuarto nivel</a:t>
            </a:r>
          </a:p>
          <a:p>
            <a:pPr lvl="4"/>
            <a:r>
              <a:rPr lang="es-AR" noProof="0" smtClean="0"/>
              <a:t>Quinto nivel</a:t>
            </a:r>
          </a:p>
        </p:txBody>
      </p:sp>
      <p:sp>
        <p:nvSpPr>
          <p:cNvPr id="32774" name="Rectangle 6"/>
          <p:cNvSpPr>
            <a:spLocks noGrp="1" noChangeArrowheads="1"/>
          </p:cNvSpPr>
          <p:nvPr>
            <p:ph type="ftr" sz="quarter" idx="4"/>
          </p:nvPr>
        </p:nvSpPr>
        <p:spPr bwMode="auto">
          <a:xfrm>
            <a:off x="0" y="9429750"/>
            <a:ext cx="2946400" cy="496888"/>
          </a:xfrm>
          <a:prstGeom prst="rect">
            <a:avLst/>
          </a:prstGeom>
          <a:noFill/>
          <a:ln>
            <a:noFill/>
          </a:ln>
          <a:effectLst/>
          <a:extLst/>
        </p:spPr>
        <p:txBody>
          <a:bodyPr vert="horz" wrap="square" lIns="92885" tIns="46442" rIns="92885" bIns="46442" numCol="1" anchor="b" anchorCtr="0" compatLnSpc="1">
            <a:prstTxWarp prst="textNoShape">
              <a:avLst/>
            </a:prstTxWarp>
          </a:bodyPr>
          <a:lstStyle>
            <a:lvl1pPr algn="l" defTabSz="928688">
              <a:lnSpc>
                <a:spcPct val="100000"/>
              </a:lnSpc>
              <a:defRPr sz="1200" b="0">
                <a:solidFill>
                  <a:schemeClr val="tx1"/>
                </a:solidFill>
                <a:latin typeface="Arial" charset="0"/>
              </a:defRPr>
            </a:lvl1pPr>
          </a:lstStyle>
          <a:p>
            <a:pPr>
              <a:defRPr/>
            </a:pPr>
            <a:endParaRPr lang="es-AR"/>
          </a:p>
        </p:txBody>
      </p:sp>
      <p:sp>
        <p:nvSpPr>
          <p:cNvPr id="32775" name="Rectangle 7"/>
          <p:cNvSpPr>
            <a:spLocks noGrp="1" noChangeArrowheads="1"/>
          </p:cNvSpPr>
          <p:nvPr>
            <p:ph type="sldNum" sz="quarter" idx="5"/>
          </p:nvPr>
        </p:nvSpPr>
        <p:spPr bwMode="auto">
          <a:xfrm>
            <a:off x="3849688" y="9429750"/>
            <a:ext cx="2946400" cy="496888"/>
          </a:xfrm>
          <a:prstGeom prst="rect">
            <a:avLst/>
          </a:prstGeom>
          <a:noFill/>
          <a:ln>
            <a:noFill/>
          </a:ln>
          <a:effectLst/>
          <a:extLst/>
        </p:spPr>
        <p:txBody>
          <a:bodyPr vert="horz" wrap="square" lIns="92885" tIns="46442" rIns="92885" bIns="46442" numCol="1" anchor="b" anchorCtr="0" compatLnSpc="1">
            <a:prstTxWarp prst="textNoShape">
              <a:avLst/>
            </a:prstTxWarp>
          </a:bodyPr>
          <a:lstStyle>
            <a:lvl1pPr algn="r" defTabSz="928688">
              <a:lnSpc>
                <a:spcPct val="100000"/>
              </a:lnSpc>
              <a:defRPr sz="1200" b="0">
                <a:solidFill>
                  <a:schemeClr val="tx1"/>
                </a:solidFill>
                <a:latin typeface="Arial" charset="0"/>
              </a:defRPr>
            </a:lvl1pPr>
          </a:lstStyle>
          <a:p>
            <a:pPr>
              <a:defRPr/>
            </a:pPr>
            <a:fld id="{1ADB045B-F0B6-4956-9717-2D56BCC43634}" type="slidenum">
              <a:rPr lang="es-AR"/>
              <a:pPr>
                <a:defRPr/>
              </a:pPr>
              <a:t>‹Nº›</a:t>
            </a:fld>
            <a:endParaRPr lang="es-AR"/>
          </a:p>
        </p:txBody>
      </p:sp>
    </p:spTree>
    <p:extLst>
      <p:ext uri="{BB962C8B-B14F-4D97-AF65-F5344CB8AC3E}">
        <p14:creationId xmlns:p14="http://schemas.microsoft.com/office/powerpoint/2010/main" xmlns="" val="2263018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433CE788-6038-4020-95E1-75C204FBC55D}" type="slidenum">
              <a:rPr lang="es-AR" b="0" smtClean="0">
                <a:solidFill>
                  <a:schemeClr val="tx1"/>
                </a:solidFill>
                <a:latin typeface="Arial" charset="0"/>
              </a:rPr>
              <a:pPr eaLnBrk="1" hangingPunct="1"/>
              <a:t>1</a:t>
            </a:fld>
            <a:endParaRPr lang="es-AR" b="0" smtClean="0">
              <a:solidFill>
                <a:schemeClr val="tx1"/>
              </a:solidFill>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AR" dirty="0" smtClean="0">
                <a:solidFill>
                  <a:schemeClr val="accent2"/>
                </a:solidFill>
              </a:rPr>
              <a:t>La GESTIÓN, el CICLO DE COORDINACIÓN DE ACCIONES, desde la constitución de la empresa hasta el logro de sus objetivos, todo se coordina a través de conversaciones: Presenciales, Vía web, Vía e-mail</a:t>
            </a:r>
          </a:p>
          <a:p>
            <a:pPr eaLnBrk="1" hangingPunct="1"/>
            <a:r>
              <a:rPr lang="es-AR" dirty="0" smtClean="0">
                <a:solidFill>
                  <a:schemeClr val="accent2"/>
                </a:solidFill>
              </a:rPr>
              <a:t>Por lo tanto, si logramos mejorar la calidad de estas conversaciones, es muy probable que logremos potenciar los resultados en las Organizaciones</a:t>
            </a:r>
            <a:endParaRPr lang="es-ES" dirty="0" smtClean="0">
              <a:solidFill>
                <a:schemeClr val="accent2"/>
              </a:solidFill>
            </a:endParaRPr>
          </a:p>
          <a:p>
            <a:pPr eaLnBrk="1" hangingPunct="1"/>
            <a:endParaRPr lang="es-ES" dirty="0" smtClean="0">
              <a:solidFill>
                <a:schemeClr val="accent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489B3807-7168-4513-93E9-41B4BBC449C2}" type="slidenum">
              <a:rPr lang="es-AR" b="0" smtClean="0">
                <a:solidFill>
                  <a:schemeClr val="tx1"/>
                </a:solidFill>
                <a:latin typeface="Arial" charset="0"/>
              </a:rPr>
              <a:pPr eaLnBrk="1" hangingPunct="1"/>
              <a:t>4</a:t>
            </a:fld>
            <a:endParaRPr lang="es-AR" b="0" smtClean="0">
              <a:solidFill>
                <a:schemeClr val="tx1"/>
              </a:solidFill>
              <a:latin typeface="Arial" charset="0"/>
            </a:endParaRPr>
          </a:p>
        </p:txBody>
      </p:sp>
      <p:sp>
        <p:nvSpPr>
          <p:cNvPr id="34819" name="Rectangle 7"/>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r">
              <a:lnSpc>
                <a:spcPct val="100000"/>
              </a:lnSpc>
            </a:pPr>
            <a:fld id="{60CEF14B-BE25-4399-AC07-8827C2D9BD4E}" type="slidenum">
              <a:rPr lang="en-US" sz="1200" b="0">
                <a:solidFill>
                  <a:schemeClr val="tx1"/>
                </a:solidFill>
                <a:latin typeface="Arial" charset="0"/>
                <a:ea typeface="ヒラギノ角ゴ Pro W3" pitchFamily="-80" charset="-128"/>
              </a:rPr>
              <a:pPr algn="r">
                <a:lnSpc>
                  <a:spcPct val="100000"/>
                </a:lnSpc>
              </a:pPr>
              <a:t>4</a:t>
            </a:fld>
            <a:endParaRPr lang="en-US" sz="1200" b="0">
              <a:solidFill>
                <a:schemeClr val="tx1"/>
              </a:solidFill>
              <a:latin typeface="Arial" charset="0"/>
              <a:ea typeface="ヒラギノ角ゴ Pro W3" pitchFamily="-80" charset="-128"/>
            </a:endParaRPr>
          </a:p>
        </p:txBody>
      </p:sp>
      <p:sp>
        <p:nvSpPr>
          <p:cNvPr id="34820" name="Rectangle 2"/>
          <p:cNvSpPr>
            <a:spLocks noGrp="1" noRot="1" noChangeAspect="1" noChangeArrowheads="1" noTextEdit="1"/>
          </p:cNvSpPr>
          <p:nvPr>
            <p:ph type="sldImg"/>
          </p:nvPr>
        </p:nvSpPr>
        <p:spPr>
          <a:xfrm>
            <a:off x="917575" y="744538"/>
            <a:ext cx="4962525" cy="3722687"/>
          </a:xfrm>
          <a:ln/>
        </p:spPr>
      </p:sp>
      <p:sp>
        <p:nvSpPr>
          <p:cNvPr id="34821" name="Rectangle 3"/>
          <p:cNvSpPr>
            <a:spLocks noGrp="1" noChangeArrowheads="1"/>
          </p:cNvSpPr>
          <p:nvPr>
            <p:ph type="body" idx="1"/>
          </p:nvPr>
        </p:nvSpPr>
        <p:spPr>
          <a:xfrm>
            <a:off x="906463" y="4716463"/>
            <a:ext cx="4984750" cy="44672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A4105E0B-31E3-4FFA-942A-87AE76975CAB}" type="slidenum">
              <a:rPr lang="es-AR" b="0" smtClean="0">
                <a:solidFill>
                  <a:schemeClr val="tx1"/>
                </a:solidFill>
                <a:latin typeface="Arial" charset="0"/>
              </a:rPr>
              <a:pPr eaLnBrk="1" hangingPunct="1"/>
              <a:t>5</a:t>
            </a:fld>
            <a:endParaRPr lang="es-AR" b="0" smtClean="0">
              <a:solidFill>
                <a:schemeClr val="tx1"/>
              </a:solidFill>
              <a:latin typeface="Arial" charset="0"/>
            </a:endParaRPr>
          </a:p>
        </p:txBody>
      </p:sp>
      <p:sp>
        <p:nvSpPr>
          <p:cNvPr id="35843" name="Rectangle 7"/>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r">
              <a:lnSpc>
                <a:spcPct val="100000"/>
              </a:lnSpc>
            </a:pPr>
            <a:fld id="{302237B3-05E2-474E-8832-5F04BF6BD298}" type="slidenum">
              <a:rPr lang="en-US" sz="1200" b="0">
                <a:solidFill>
                  <a:schemeClr val="tx1"/>
                </a:solidFill>
                <a:latin typeface="Arial" charset="0"/>
                <a:ea typeface="ヒラギノ角ゴ Pro W3" pitchFamily="-80" charset="-128"/>
              </a:rPr>
              <a:pPr algn="r">
                <a:lnSpc>
                  <a:spcPct val="100000"/>
                </a:lnSpc>
              </a:pPr>
              <a:t>5</a:t>
            </a:fld>
            <a:endParaRPr lang="en-US" sz="1200" b="0">
              <a:solidFill>
                <a:schemeClr val="tx1"/>
              </a:solidFill>
              <a:latin typeface="Arial" charset="0"/>
              <a:ea typeface="ヒラギノ角ゴ Pro W3" pitchFamily="-80" charset="-128"/>
            </a:endParaRPr>
          </a:p>
        </p:txBody>
      </p:sp>
      <p:sp>
        <p:nvSpPr>
          <p:cNvPr id="35844" name="Rectangle 2"/>
          <p:cNvSpPr>
            <a:spLocks noGrp="1" noRot="1" noChangeAspect="1" noChangeArrowheads="1" noTextEdit="1"/>
          </p:cNvSpPr>
          <p:nvPr>
            <p:ph type="sldImg"/>
          </p:nvPr>
        </p:nvSpPr>
        <p:spPr>
          <a:xfrm>
            <a:off x="917575" y="744538"/>
            <a:ext cx="4962525" cy="3722687"/>
          </a:xfrm>
          <a:ln/>
        </p:spPr>
      </p:sp>
      <p:sp>
        <p:nvSpPr>
          <p:cNvPr id="35845" name="Rectangle 3"/>
          <p:cNvSpPr>
            <a:spLocks noGrp="1" noChangeArrowheads="1"/>
          </p:cNvSpPr>
          <p:nvPr>
            <p:ph type="body" idx="1"/>
          </p:nvPr>
        </p:nvSpPr>
        <p:spPr>
          <a:xfrm>
            <a:off x="906463" y="4716463"/>
            <a:ext cx="4984750" cy="44672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algn="just" eaLnBrk="1" hangingPunct="1"/>
            <a:r>
              <a:rPr lang="es-AR" sz="1200" dirty="0" smtClean="0"/>
              <a:t>Antiguamente, se decía que “La Escucha” era la sumatoria </a:t>
            </a:r>
            <a:r>
              <a:rPr lang="es-AR" sz="1200" u="sng" dirty="0" smtClean="0"/>
              <a:t>de </a:t>
            </a:r>
            <a:r>
              <a:rPr lang="es-AR" sz="1200" u="sng" dirty="0" err="1" smtClean="0"/>
              <a:t>oir</a:t>
            </a:r>
            <a:r>
              <a:rPr lang="es-AR" sz="1200" u="sng" dirty="0" smtClean="0"/>
              <a:t> más interpretar</a:t>
            </a:r>
            <a:r>
              <a:rPr lang="es-AR" sz="1200" dirty="0" smtClean="0"/>
              <a:t>. </a:t>
            </a:r>
          </a:p>
          <a:p>
            <a:pPr algn="just" eaLnBrk="1" hangingPunct="1"/>
            <a:r>
              <a:rPr lang="es-AR" sz="1200" dirty="0" smtClean="0"/>
              <a:t>Por un lado, oigo y, por otro, </a:t>
            </a:r>
            <a:r>
              <a:rPr lang="es-AR" sz="1200" u="sng" dirty="0" smtClean="0"/>
              <a:t>le pongo sentido a eso que estoy escuchando, esta es la interpretación</a:t>
            </a:r>
            <a:r>
              <a:rPr lang="es-AR" sz="1200" dirty="0" smtClean="0"/>
              <a:t>.  </a:t>
            </a:r>
          </a:p>
          <a:p>
            <a:pPr algn="just" eaLnBrk="1" hangingPunct="1"/>
            <a:r>
              <a:rPr lang="es-AR" sz="1200" dirty="0" smtClean="0"/>
              <a:t>Esto hoy se modificó:</a:t>
            </a:r>
            <a:r>
              <a:rPr lang="es-AR" sz="1200" b="1" dirty="0" smtClean="0"/>
              <a:t> “PERCIBIR + INTERPRETAR”</a:t>
            </a:r>
            <a:r>
              <a:rPr lang="es-AR" sz="1200" dirty="0" smtClean="0"/>
              <a:t>, ya que la Escucha va más allá de oír y ponerle sentido, sino que, además de oír y ponerle sentido a lo que me dice el otro, estoy mirando un serie de cuestiones que van más allá de oírlo, que tiene que ver con la entonación, que le está dando, cómo se mueve, cómo modula la voz, la gestualidad, la cara, cómo está mirando. Todo ésto, también, va agregando elementos al mensaje para decodificarlo. No es simplemente oír y tratar de interpretar. Para lograr una adecuada interpretación, a todo eso que estoy escuchando, además de agregar todos los elementos taxativos, que tienen que ver con la persona, ver su gestualidad, ver la emocionalidad. </a:t>
            </a:r>
            <a:r>
              <a:rPr lang="es-AR" sz="1200" u="sng" dirty="0" smtClean="0"/>
              <a:t>La emocionalidad comunica un montón de cosas</a:t>
            </a:r>
            <a:r>
              <a:rPr lang="es-AR" sz="1200" dirty="0" smtClean="0"/>
              <a:t>. No es lo mismo escuchar una frase con una emocionalidad “x”, que va a cambiarle totalmente el sentido. Si la persona está entusiasmada o está triste o lo que fuera. Lo que oigo es lo mismo, pero para interpretar, tengo que entender la emocionalidad que hay detrás de lo que estoy escuchando.</a:t>
            </a:r>
            <a:endParaRPr lang="es-AR" sz="1200" smtClean="0"/>
          </a:p>
          <a:p>
            <a:pPr eaLnBrk="1" hangingPunct="1"/>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DB067CFE-E2B8-4A9A-A07F-AA27E6A52306}" type="slidenum">
              <a:rPr lang="es-AR" b="0" smtClean="0">
                <a:solidFill>
                  <a:schemeClr val="tx1"/>
                </a:solidFill>
                <a:latin typeface="Arial" charset="0"/>
              </a:rPr>
              <a:pPr eaLnBrk="1" hangingPunct="1"/>
              <a:t>9</a:t>
            </a:fld>
            <a:endParaRPr lang="es-AR" b="0" smtClean="0">
              <a:solidFill>
                <a:schemeClr val="tx1"/>
              </a:solidFill>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AR" smtClean="0"/>
              <a:t>Necesito que la secretaria de Luis domine el idioma inglés.</a:t>
            </a:r>
          </a:p>
          <a:p>
            <a:pPr eaLnBrk="1" hangingPunct="1"/>
            <a:r>
              <a:rPr lang="es-AR" smtClean="0"/>
              <a:t>Necesito un contador con máster en finanzas para el área de administración</a:t>
            </a:r>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A7EDAB21-94FE-42A3-8403-9A27377307A3}" type="slidenum">
              <a:rPr lang="es-AR" b="0" smtClean="0">
                <a:solidFill>
                  <a:schemeClr val="tx1"/>
                </a:solidFill>
                <a:latin typeface="Arial" charset="0"/>
              </a:rPr>
              <a:pPr eaLnBrk="1" hangingPunct="1"/>
              <a:t>10</a:t>
            </a:fld>
            <a:endParaRPr lang="es-AR" b="0" smtClean="0">
              <a:solidFill>
                <a:schemeClr val="tx1"/>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C33DA6C6-BA74-43C6-A71D-4BA68B34DF0B}" type="slidenum">
              <a:rPr lang="es-AR" b="0" smtClean="0">
                <a:solidFill>
                  <a:schemeClr val="tx1"/>
                </a:solidFill>
                <a:latin typeface="Arial" charset="0"/>
              </a:rPr>
              <a:pPr eaLnBrk="1" hangingPunct="1"/>
              <a:t>11</a:t>
            </a:fld>
            <a:endParaRPr lang="es-AR" b="0" smtClean="0">
              <a:solidFill>
                <a:schemeClr val="tx1"/>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9EBFE266-64E0-437F-A4D4-EA3CBFC612F2}" type="slidenum">
              <a:rPr lang="es-AR" b="0" smtClean="0">
                <a:solidFill>
                  <a:schemeClr val="tx1"/>
                </a:solidFill>
                <a:latin typeface="Arial" charset="0"/>
              </a:rPr>
              <a:pPr eaLnBrk="1" hangingPunct="1"/>
              <a:t>12</a:t>
            </a:fld>
            <a:endParaRPr lang="es-AR" b="0" smtClean="0">
              <a:solidFill>
                <a:schemeClr val="tx1"/>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s-AR" smtClean="0"/>
              <a:t>Ejemplo: nos solicitan, en un período de un mes, un contador público con master en finanzas. Tenemos dos caminos:</a:t>
            </a:r>
          </a:p>
          <a:p>
            <a:pPr eaLnBrk="1" hangingPunct="1"/>
            <a:r>
              <a:rPr lang="es-AR" smtClean="0"/>
              <a:t>1° Obedezco lo solicitado y evacúo el pedido tal como fue planteado</a:t>
            </a:r>
          </a:p>
          <a:p>
            <a:pPr eaLnBrk="1" hangingPunct="1"/>
            <a:r>
              <a:rPr lang="es-AR" smtClean="0"/>
              <a:t>2° Ejerzo la escucha activa verificando el pedido, indagando y tratando de entender la inquietud por la cual nos solicitan ese perfil. Cómo se llevaría a cabo esto? ´del siguiente modo: verifico si cuando me indican CPN es solo esta profesión o es asimilable a LICADM, LICECON, qué es lo específico de la profesión que nos interesa?  Cuál será la función de la persona, tareas, responsabilidades asociadas, porqué requiere un master, …</a:t>
            </a:r>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688" eaLnBrk="0" hangingPunct="0">
              <a:defRPr b="1">
                <a:solidFill>
                  <a:srgbClr val="FF3300"/>
                </a:solidFill>
                <a:latin typeface="TradeGothic" pitchFamily="2" charset="0"/>
              </a:defRPr>
            </a:lvl1pPr>
            <a:lvl2pPr marL="742950" indent="-285750" defTabSz="928688" eaLnBrk="0" hangingPunct="0">
              <a:defRPr b="1">
                <a:solidFill>
                  <a:srgbClr val="FF3300"/>
                </a:solidFill>
                <a:latin typeface="TradeGothic" pitchFamily="2" charset="0"/>
              </a:defRPr>
            </a:lvl2pPr>
            <a:lvl3pPr marL="1143000" indent="-228600" defTabSz="928688" eaLnBrk="0" hangingPunct="0">
              <a:defRPr b="1">
                <a:solidFill>
                  <a:srgbClr val="FF3300"/>
                </a:solidFill>
                <a:latin typeface="TradeGothic" pitchFamily="2" charset="0"/>
              </a:defRPr>
            </a:lvl3pPr>
            <a:lvl4pPr marL="1600200" indent="-228600" defTabSz="928688" eaLnBrk="0" hangingPunct="0">
              <a:defRPr b="1">
                <a:solidFill>
                  <a:srgbClr val="FF3300"/>
                </a:solidFill>
                <a:latin typeface="TradeGothic" pitchFamily="2" charset="0"/>
              </a:defRPr>
            </a:lvl4pPr>
            <a:lvl5pPr marL="2057400" indent="-228600" defTabSz="928688" eaLnBrk="0" hangingPunct="0">
              <a:defRPr b="1">
                <a:solidFill>
                  <a:srgbClr val="FF3300"/>
                </a:solidFill>
                <a:latin typeface="TradeGothic" pitchFamily="2" charset="0"/>
              </a:defRPr>
            </a:lvl5pPr>
            <a:lvl6pPr marL="2514600" indent="-228600" algn="ctr" defTabSz="928688"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defTabSz="928688"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defTabSz="928688"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defTabSz="928688"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fld id="{38066F08-BEF0-4CF1-A6DC-00758C087993}" type="slidenum">
              <a:rPr lang="es-AR" b="0" smtClean="0">
                <a:solidFill>
                  <a:schemeClr val="tx1"/>
                </a:solidFill>
                <a:latin typeface="Arial" charset="0"/>
              </a:rPr>
              <a:pPr eaLnBrk="1" hangingPunct="1"/>
              <a:t>18</a:t>
            </a:fld>
            <a:endParaRPr lang="es-AR" b="0" smtClean="0">
              <a:solidFill>
                <a:schemeClr val="tx1"/>
              </a:solidFill>
              <a:latin typeface="Arial" charset="0"/>
            </a:endParaRPr>
          </a:p>
        </p:txBody>
      </p:sp>
      <p:sp>
        <p:nvSpPr>
          <p:cNvPr id="40963" name="Rectangle 7"/>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r">
              <a:lnSpc>
                <a:spcPct val="100000"/>
              </a:lnSpc>
            </a:pPr>
            <a:fld id="{588C47C6-607A-4C16-8201-80E1C95CFDF1}" type="slidenum">
              <a:rPr lang="en-US" sz="1200" b="0">
                <a:solidFill>
                  <a:schemeClr val="tx1"/>
                </a:solidFill>
                <a:latin typeface="Arial" charset="0"/>
                <a:ea typeface="ヒラギノ角ゴ Pro W3" pitchFamily="-80" charset="-128"/>
              </a:rPr>
              <a:pPr algn="r">
                <a:lnSpc>
                  <a:spcPct val="100000"/>
                </a:lnSpc>
              </a:pPr>
              <a:t>18</a:t>
            </a:fld>
            <a:endParaRPr lang="en-US" sz="1200" b="0">
              <a:solidFill>
                <a:schemeClr val="tx1"/>
              </a:solidFill>
              <a:latin typeface="Arial" charset="0"/>
              <a:ea typeface="ヒラギノ角ゴ Pro W3" pitchFamily="-80" charset="-128"/>
            </a:endParaRPr>
          </a:p>
        </p:txBody>
      </p:sp>
      <p:sp>
        <p:nvSpPr>
          <p:cNvPr id="40964" name="Rectangle 2"/>
          <p:cNvSpPr>
            <a:spLocks noGrp="1" noRot="1" noChangeAspect="1" noChangeArrowheads="1" noTextEdit="1"/>
          </p:cNvSpPr>
          <p:nvPr>
            <p:ph type="sldImg"/>
          </p:nvPr>
        </p:nvSpPr>
        <p:spPr>
          <a:xfrm>
            <a:off x="917575" y="744538"/>
            <a:ext cx="4962525" cy="3722687"/>
          </a:xfrm>
          <a:ln/>
        </p:spPr>
      </p:sp>
      <p:sp>
        <p:nvSpPr>
          <p:cNvPr id="40965" name="Rectangle 3"/>
          <p:cNvSpPr>
            <a:spLocks noGrp="1" noChangeArrowheads="1"/>
          </p:cNvSpPr>
          <p:nvPr>
            <p:ph type="body" idx="1"/>
          </p:nvPr>
        </p:nvSpPr>
        <p:spPr>
          <a:xfrm>
            <a:off x="906463" y="4716463"/>
            <a:ext cx="4984750" cy="44672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752600" y="6523038"/>
            <a:ext cx="5715000" cy="182562"/>
          </a:xfrm>
          <a:prstGeom prst="rect">
            <a:avLst/>
          </a:prstGeom>
          <a:noFill/>
          <a:ln>
            <a:noFill/>
          </a:ln>
          <a:effectLst/>
          <a:extLst/>
        </p:spPr>
        <p:txBody>
          <a:bodyPr lIns="0" tIns="0" rIns="0">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l" eaLnBrk="1" hangingPunct="1">
              <a:lnSpc>
                <a:spcPct val="100000"/>
              </a:lnSpc>
              <a:defRPr/>
            </a:pPr>
            <a:r>
              <a:rPr lang="es-AR" sz="900" smtClean="0">
                <a:solidFill>
                  <a:srgbClr val="666666"/>
                </a:solidFill>
                <a:latin typeface="Verdana" pitchFamily="34" charset="0"/>
              </a:rPr>
              <a:t>Administración III Licenciatura en Relaciones del Trabajo Ciencias Sociales UBA 2010</a:t>
            </a:r>
          </a:p>
        </p:txBody>
      </p:sp>
      <p:sp>
        <p:nvSpPr>
          <p:cNvPr id="137218" name="Rectangle 2"/>
          <p:cNvSpPr>
            <a:spLocks noGrp="1" noChangeArrowheads="1"/>
          </p:cNvSpPr>
          <p:nvPr>
            <p:ph type="ctrTitle"/>
          </p:nvPr>
        </p:nvSpPr>
        <p:spPr>
          <a:xfrm>
            <a:off x="1476375" y="3097213"/>
            <a:ext cx="6981825" cy="503237"/>
          </a:xfrm>
          <a:ln w="9525">
            <a:noFill/>
          </a:ln>
          <a:extLst/>
        </p:spPr>
        <p:txBody>
          <a:bodyPr lIns="0">
            <a:spAutoFit/>
          </a:bodyPr>
          <a:lstStyle>
            <a:lvl1pPr>
              <a:defRPr/>
            </a:lvl1pPr>
          </a:lstStyle>
          <a:p>
            <a:pPr lvl="0"/>
            <a:r>
              <a:rPr lang="es-ES" noProof="0" smtClean="0"/>
              <a:t>Haga clic para modificar el estilo de título del patrón</a:t>
            </a:r>
            <a:endParaRPr lang="es-AR" noProof="0" smtClean="0"/>
          </a:p>
        </p:txBody>
      </p:sp>
      <p:sp>
        <p:nvSpPr>
          <p:cNvPr id="137219" name="Rectangle 3"/>
          <p:cNvSpPr>
            <a:spLocks noGrp="1" noChangeArrowheads="1"/>
          </p:cNvSpPr>
          <p:nvPr>
            <p:ph type="subTitle" idx="1"/>
          </p:nvPr>
        </p:nvSpPr>
        <p:spPr>
          <a:xfrm>
            <a:off x="1476375" y="3886200"/>
            <a:ext cx="6296025" cy="1752600"/>
          </a:xfrm>
        </p:spPr>
        <p:txBody>
          <a:bodyPr/>
          <a:lstStyle>
            <a:lvl1pPr marL="0" indent="0">
              <a:buFont typeface="Wingdings" pitchFamily="2" charset="2"/>
              <a:buNone/>
              <a:defRPr sz="2400">
                <a:solidFill>
                  <a:srgbClr val="666666"/>
                </a:solidFill>
                <a:latin typeface="TradeGothic" pitchFamily="2" charset="0"/>
              </a:defRPr>
            </a:lvl1pPr>
          </a:lstStyle>
          <a:p>
            <a:pPr lvl="0"/>
            <a:r>
              <a:rPr lang="es-ES" noProof="0" smtClean="0"/>
              <a:t>Haga clic para modificar el estilo de subtítulo del patrón</a:t>
            </a:r>
            <a:endParaRPr lang="es-AR" noProof="0" smtClean="0"/>
          </a:p>
        </p:txBody>
      </p:sp>
      <p:sp>
        <p:nvSpPr>
          <p:cNvPr id="5" name="Rectangle 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1064732611"/>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1619105601"/>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45275" y="188913"/>
            <a:ext cx="2030413" cy="5903912"/>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552450" y="188913"/>
            <a:ext cx="5940425" cy="59039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1048909668"/>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8291513" y="6188075"/>
            <a:ext cx="852487"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7 Rectángulo"/>
          <p:cNvSpPr>
            <a:spLocks noChangeArrowheads="1"/>
          </p:cNvSpPr>
          <p:nvPr userDrawn="1"/>
        </p:nvSpPr>
        <p:spPr bwMode="auto">
          <a:xfrm>
            <a:off x="7324725" y="6276975"/>
            <a:ext cx="1066800" cy="523875"/>
          </a:xfrm>
          <a:prstGeom prst="rect">
            <a:avLst/>
          </a:prstGeom>
          <a:noFill/>
          <a:ln w="9525">
            <a:noFill/>
            <a:miter lim="800000"/>
            <a:headEnd/>
            <a:tailEnd/>
          </a:ln>
        </p:spPr>
        <p:txBody>
          <a:bodyPr wrap="none">
            <a:spAutoFit/>
          </a:bodyPr>
          <a:lstStyle/>
          <a:p>
            <a:pPr>
              <a:defRPr/>
            </a:pPr>
            <a:r>
              <a:rPr lang="es-AR" sz="2800">
                <a:solidFill>
                  <a:srgbClr val="CC0099"/>
                </a:solidFill>
              </a:rPr>
              <a:t>C.</a:t>
            </a:r>
            <a:r>
              <a:rPr lang="es-AR" sz="2800">
                <a:solidFill>
                  <a:srgbClr val="558ED5"/>
                </a:solidFill>
              </a:rPr>
              <a:t>C.</a:t>
            </a:r>
            <a:r>
              <a:rPr lang="es-AR" sz="2800">
                <a:solidFill>
                  <a:srgbClr val="08A823"/>
                </a:solidFill>
              </a:rPr>
              <a:t>B.</a:t>
            </a:r>
            <a:endParaRPr lang="es-AR">
              <a:solidFill>
                <a:srgbClr val="08A823"/>
              </a:solidFill>
            </a:endParaRPr>
          </a:p>
        </p:txBody>
      </p:sp>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xmlns="" val="3688081189"/>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2306536188"/>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560388" y="1817688"/>
            <a:ext cx="3981450" cy="4275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94238" y="1817688"/>
            <a:ext cx="3981450" cy="4275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1564119807"/>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2617456222"/>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2025061223"/>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301430814"/>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343913284"/>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AR"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24"/>
          <p:cNvSpPr>
            <a:spLocks noGrp="1" noChangeArrowheads="1"/>
          </p:cNvSpPr>
          <p:nvPr>
            <p:ph type="ftr" sz="quarter" idx="10"/>
          </p:nvPr>
        </p:nvSpPr>
        <p:spPr>
          <a:xfrm>
            <a:off x="0" y="6354763"/>
            <a:ext cx="9144000" cy="514350"/>
          </a:xfrm>
          <a:prstGeom prst="rect">
            <a:avLst/>
          </a:prstGeom>
        </p:spPr>
        <p:txBody>
          <a:bodyPr/>
          <a:lstStyle>
            <a:lvl1pPr>
              <a:defRPr/>
            </a:lvl1pPr>
          </a:lstStyle>
          <a:p>
            <a:pPr>
              <a:defRPr/>
            </a:pPr>
            <a:endParaRPr lang="es-AR"/>
          </a:p>
        </p:txBody>
      </p:sp>
    </p:spTree>
    <p:extLst>
      <p:ext uri="{BB962C8B-B14F-4D97-AF65-F5344CB8AC3E}">
        <p14:creationId xmlns:p14="http://schemas.microsoft.com/office/powerpoint/2010/main" xmlns="" val="2038956563"/>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2450" y="188913"/>
            <a:ext cx="8075613" cy="928687"/>
          </a:xfrm>
          <a:prstGeom prst="rect">
            <a:avLst/>
          </a:prstGeom>
          <a:noFill/>
          <a:ln w="12700">
            <a:solidFill>
              <a:srgbClr val="C6C9DB"/>
            </a:solid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s-AR" smtClean="0"/>
          </a:p>
        </p:txBody>
      </p:sp>
      <p:sp>
        <p:nvSpPr>
          <p:cNvPr id="1027" name="Rectangle 3"/>
          <p:cNvSpPr>
            <a:spLocks noGrp="1" noChangeArrowheads="1"/>
          </p:cNvSpPr>
          <p:nvPr>
            <p:ph type="body" idx="1"/>
          </p:nvPr>
        </p:nvSpPr>
        <p:spPr bwMode="auto">
          <a:xfrm>
            <a:off x="560388" y="1817688"/>
            <a:ext cx="8115300" cy="427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28" name="Text Box 9"/>
          <p:cNvSpPr txBox="1">
            <a:spLocks noChangeArrowheads="1"/>
          </p:cNvSpPr>
          <p:nvPr/>
        </p:nvSpPr>
        <p:spPr bwMode="auto">
          <a:xfrm>
            <a:off x="8423275" y="6477000"/>
            <a:ext cx="541338" cy="136525"/>
          </a:xfrm>
          <a:prstGeom prst="rect">
            <a:avLst/>
          </a:prstGeom>
          <a:noFill/>
          <a:ln>
            <a:noFill/>
          </a:ln>
          <a:effectLst/>
          <a:extLst/>
        </p:spPr>
        <p:txBody>
          <a:bodyPr lIns="0" tIns="0" rIns="0" bIns="0">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r" eaLnBrk="1" hangingPunct="1">
              <a:lnSpc>
                <a:spcPct val="100000"/>
              </a:lnSpc>
              <a:spcBef>
                <a:spcPct val="50000"/>
              </a:spcBef>
              <a:defRPr/>
            </a:pPr>
            <a:fld id="{ACCC77BB-542A-45F0-B669-C35723ED39BC}" type="slidenum">
              <a:rPr lang="es-AR" sz="900" smtClean="0">
                <a:solidFill>
                  <a:srgbClr val="666666"/>
                </a:solidFill>
                <a:latin typeface="Verdana" pitchFamily="34" charset="0"/>
              </a:rPr>
              <a:pPr algn="r" eaLnBrk="1" hangingPunct="1">
                <a:lnSpc>
                  <a:spcPct val="100000"/>
                </a:lnSpc>
                <a:spcBef>
                  <a:spcPct val="50000"/>
                </a:spcBef>
                <a:defRPr/>
              </a:pPr>
              <a:t>‹Nº›</a:t>
            </a:fld>
            <a:endParaRPr lang="es-AR" sz="900" dirty="0" smtClean="0">
              <a:solidFill>
                <a:srgbClr val="666666"/>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wipe/>
  </p:transition>
  <p:timing>
    <p:tnLst>
      <p:par>
        <p:cTn id="1" dur="indefinite" restart="never" nodeType="tmRoot"/>
      </p:par>
    </p:tnLst>
  </p:timing>
  <p:hf sldNum="0" hdr="0" dt="0"/>
  <p:txStyles>
    <p:titleStyle>
      <a:lvl1pPr algn="l" rtl="0" eaLnBrk="1" fontAlgn="base" hangingPunct="1">
        <a:lnSpc>
          <a:spcPct val="90000"/>
        </a:lnSpc>
        <a:spcBef>
          <a:spcPct val="0"/>
        </a:spcBef>
        <a:spcAft>
          <a:spcPct val="0"/>
        </a:spcAft>
        <a:defRPr sz="3000">
          <a:solidFill>
            <a:srgbClr val="FF3300"/>
          </a:solidFill>
          <a:latin typeface="+mj-lt"/>
          <a:ea typeface="+mj-ea"/>
          <a:cs typeface="+mj-cs"/>
        </a:defRPr>
      </a:lvl1pPr>
      <a:lvl2pPr algn="l" rtl="0" eaLnBrk="1" fontAlgn="base" hangingPunct="1">
        <a:lnSpc>
          <a:spcPct val="90000"/>
        </a:lnSpc>
        <a:spcBef>
          <a:spcPct val="0"/>
        </a:spcBef>
        <a:spcAft>
          <a:spcPct val="0"/>
        </a:spcAft>
        <a:defRPr sz="3000">
          <a:solidFill>
            <a:srgbClr val="FF3300"/>
          </a:solidFill>
          <a:latin typeface="TradeGothic" pitchFamily="2" charset="0"/>
        </a:defRPr>
      </a:lvl2pPr>
      <a:lvl3pPr algn="l" rtl="0" eaLnBrk="1" fontAlgn="base" hangingPunct="1">
        <a:lnSpc>
          <a:spcPct val="90000"/>
        </a:lnSpc>
        <a:spcBef>
          <a:spcPct val="0"/>
        </a:spcBef>
        <a:spcAft>
          <a:spcPct val="0"/>
        </a:spcAft>
        <a:defRPr sz="3000">
          <a:solidFill>
            <a:srgbClr val="FF3300"/>
          </a:solidFill>
          <a:latin typeface="TradeGothic" pitchFamily="2" charset="0"/>
        </a:defRPr>
      </a:lvl3pPr>
      <a:lvl4pPr algn="l" rtl="0" eaLnBrk="1" fontAlgn="base" hangingPunct="1">
        <a:lnSpc>
          <a:spcPct val="90000"/>
        </a:lnSpc>
        <a:spcBef>
          <a:spcPct val="0"/>
        </a:spcBef>
        <a:spcAft>
          <a:spcPct val="0"/>
        </a:spcAft>
        <a:defRPr sz="3000">
          <a:solidFill>
            <a:srgbClr val="FF3300"/>
          </a:solidFill>
          <a:latin typeface="TradeGothic" pitchFamily="2" charset="0"/>
        </a:defRPr>
      </a:lvl4pPr>
      <a:lvl5pPr algn="l" rtl="0" eaLnBrk="1" fontAlgn="base" hangingPunct="1">
        <a:lnSpc>
          <a:spcPct val="90000"/>
        </a:lnSpc>
        <a:spcBef>
          <a:spcPct val="0"/>
        </a:spcBef>
        <a:spcAft>
          <a:spcPct val="0"/>
        </a:spcAft>
        <a:defRPr sz="3000">
          <a:solidFill>
            <a:srgbClr val="FF3300"/>
          </a:solidFill>
          <a:latin typeface="TradeGothic" pitchFamily="2" charset="0"/>
        </a:defRPr>
      </a:lvl5pPr>
      <a:lvl6pPr marL="457200" algn="l" rtl="0" eaLnBrk="1" fontAlgn="base" hangingPunct="1">
        <a:lnSpc>
          <a:spcPct val="90000"/>
        </a:lnSpc>
        <a:spcBef>
          <a:spcPct val="0"/>
        </a:spcBef>
        <a:spcAft>
          <a:spcPct val="0"/>
        </a:spcAft>
        <a:defRPr sz="3000">
          <a:solidFill>
            <a:srgbClr val="FF3300"/>
          </a:solidFill>
          <a:latin typeface="TradeGothic" pitchFamily="2" charset="0"/>
        </a:defRPr>
      </a:lvl6pPr>
      <a:lvl7pPr marL="914400" algn="l" rtl="0" eaLnBrk="1" fontAlgn="base" hangingPunct="1">
        <a:lnSpc>
          <a:spcPct val="90000"/>
        </a:lnSpc>
        <a:spcBef>
          <a:spcPct val="0"/>
        </a:spcBef>
        <a:spcAft>
          <a:spcPct val="0"/>
        </a:spcAft>
        <a:defRPr sz="3000">
          <a:solidFill>
            <a:srgbClr val="FF3300"/>
          </a:solidFill>
          <a:latin typeface="TradeGothic" pitchFamily="2" charset="0"/>
        </a:defRPr>
      </a:lvl7pPr>
      <a:lvl8pPr marL="1371600" algn="l" rtl="0" eaLnBrk="1" fontAlgn="base" hangingPunct="1">
        <a:lnSpc>
          <a:spcPct val="90000"/>
        </a:lnSpc>
        <a:spcBef>
          <a:spcPct val="0"/>
        </a:spcBef>
        <a:spcAft>
          <a:spcPct val="0"/>
        </a:spcAft>
        <a:defRPr sz="3000">
          <a:solidFill>
            <a:srgbClr val="FF3300"/>
          </a:solidFill>
          <a:latin typeface="TradeGothic" pitchFamily="2" charset="0"/>
        </a:defRPr>
      </a:lvl8pPr>
      <a:lvl9pPr marL="1828800" algn="l" rtl="0" eaLnBrk="1" fontAlgn="base" hangingPunct="1">
        <a:lnSpc>
          <a:spcPct val="90000"/>
        </a:lnSpc>
        <a:spcBef>
          <a:spcPct val="0"/>
        </a:spcBef>
        <a:spcAft>
          <a:spcPct val="0"/>
        </a:spcAft>
        <a:defRPr sz="3000">
          <a:solidFill>
            <a:srgbClr val="FF3300"/>
          </a:solidFill>
          <a:latin typeface="TradeGothic" pitchFamily="2" charset="0"/>
        </a:defRPr>
      </a:lvl9pPr>
    </p:titleStyle>
    <p:bodyStyle>
      <a:lvl1pPr marL="177800" indent="-177800" algn="l" rtl="0" eaLnBrk="1" fontAlgn="base" hangingPunct="1">
        <a:spcBef>
          <a:spcPct val="60000"/>
        </a:spcBef>
        <a:spcAft>
          <a:spcPct val="0"/>
        </a:spcAft>
        <a:buClr>
          <a:srgbClr val="FF0000"/>
        </a:buClr>
        <a:buFont typeface="Wingdings" pitchFamily="2" charset="2"/>
        <a:buChar char="ü"/>
        <a:defRPr sz="3200">
          <a:solidFill>
            <a:schemeClr val="accent2"/>
          </a:solidFill>
          <a:latin typeface="+mn-lt"/>
          <a:ea typeface="+mn-ea"/>
          <a:cs typeface="+mn-cs"/>
        </a:defRPr>
      </a:lvl1pPr>
      <a:lvl2pPr marL="644525" indent="-187325" algn="l" rtl="0" eaLnBrk="1" fontAlgn="base" hangingPunct="1">
        <a:spcBef>
          <a:spcPct val="60000"/>
        </a:spcBef>
        <a:spcAft>
          <a:spcPct val="0"/>
        </a:spcAft>
        <a:buClr>
          <a:srgbClr val="FF0000"/>
        </a:buClr>
        <a:buFont typeface="Wingdings" pitchFamily="2" charset="2"/>
        <a:buChar char="§"/>
        <a:defRPr sz="2800">
          <a:solidFill>
            <a:schemeClr val="accent2"/>
          </a:solidFill>
          <a:latin typeface="+mn-lt"/>
        </a:defRPr>
      </a:lvl2pPr>
      <a:lvl3pPr marL="1068388" indent="-153988" algn="l" rtl="0" eaLnBrk="1" fontAlgn="base" hangingPunct="1">
        <a:spcBef>
          <a:spcPct val="60000"/>
        </a:spcBef>
        <a:spcAft>
          <a:spcPct val="0"/>
        </a:spcAft>
        <a:buClr>
          <a:srgbClr val="FF0000"/>
        </a:buClr>
        <a:buFont typeface="Wingdings" pitchFamily="2" charset="2"/>
        <a:buChar char="ü"/>
        <a:defRPr sz="2400">
          <a:solidFill>
            <a:schemeClr val="accent2"/>
          </a:solidFill>
          <a:latin typeface="+mn-lt"/>
        </a:defRPr>
      </a:lvl3pPr>
      <a:lvl4pPr marL="1600200" indent="-228600" algn="l" rtl="0" eaLnBrk="1" fontAlgn="base" hangingPunct="1">
        <a:spcBef>
          <a:spcPct val="20000"/>
        </a:spcBef>
        <a:spcAft>
          <a:spcPct val="0"/>
        </a:spcAft>
        <a:buClr>
          <a:srgbClr val="FF0000"/>
        </a:buClr>
        <a:buFont typeface="Wingdings" pitchFamily="2" charset="2"/>
        <a:buChar char="ü"/>
        <a:defRPr sz="2000">
          <a:solidFill>
            <a:schemeClr val="accent2"/>
          </a:solidFill>
          <a:latin typeface="+mn-lt"/>
        </a:defRPr>
      </a:lvl4pPr>
      <a:lvl5pPr marL="2057400" indent="-228600" algn="l" rtl="0" eaLnBrk="1" fontAlgn="base" hangingPunct="1">
        <a:spcBef>
          <a:spcPct val="20000"/>
        </a:spcBef>
        <a:spcAft>
          <a:spcPct val="0"/>
        </a:spcAft>
        <a:buClr>
          <a:srgbClr val="FF0000"/>
        </a:buClr>
        <a:buFont typeface="Wingdings" pitchFamily="2" charset="2"/>
        <a:buChar char="ü"/>
        <a:defRPr sz="2000">
          <a:solidFill>
            <a:schemeClr val="accent2"/>
          </a:solidFill>
          <a:latin typeface="+mn-lt"/>
        </a:defRPr>
      </a:lvl5pPr>
      <a:lvl6pPr marL="2514600" indent="-228600" algn="l" rtl="0" eaLnBrk="1" fontAlgn="base" hangingPunct="1">
        <a:spcBef>
          <a:spcPct val="20000"/>
        </a:spcBef>
        <a:spcAft>
          <a:spcPct val="0"/>
        </a:spcAft>
        <a:buClr>
          <a:srgbClr val="FF0000"/>
        </a:buClr>
        <a:buFont typeface="Wingdings" pitchFamily="2" charset="2"/>
        <a:buChar char="ü"/>
        <a:defRPr>
          <a:solidFill>
            <a:schemeClr val="accent2"/>
          </a:solidFill>
          <a:latin typeface="+mn-lt"/>
        </a:defRPr>
      </a:lvl6pPr>
      <a:lvl7pPr marL="2971800" indent="-228600" algn="l" rtl="0" eaLnBrk="1" fontAlgn="base" hangingPunct="1">
        <a:spcBef>
          <a:spcPct val="20000"/>
        </a:spcBef>
        <a:spcAft>
          <a:spcPct val="0"/>
        </a:spcAft>
        <a:buClr>
          <a:srgbClr val="FF0000"/>
        </a:buClr>
        <a:buFont typeface="Wingdings" pitchFamily="2" charset="2"/>
        <a:buChar char="ü"/>
        <a:defRPr>
          <a:solidFill>
            <a:schemeClr val="accent2"/>
          </a:solidFill>
          <a:latin typeface="+mn-lt"/>
        </a:defRPr>
      </a:lvl7pPr>
      <a:lvl8pPr marL="3429000" indent="-228600" algn="l" rtl="0" eaLnBrk="1" fontAlgn="base" hangingPunct="1">
        <a:spcBef>
          <a:spcPct val="20000"/>
        </a:spcBef>
        <a:spcAft>
          <a:spcPct val="0"/>
        </a:spcAft>
        <a:buClr>
          <a:srgbClr val="FF0000"/>
        </a:buClr>
        <a:buFont typeface="Wingdings" pitchFamily="2" charset="2"/>
        <a:buChar char="ü"/>
        <a:defRPr>
          <a:solidFill>
            <a:schemeClr val="accent2"/>
          </a:solidFill>
          <a:latin typeface="+mn-lt"/>
        </a:defRPr>
      </a:lvl8pPr>
      <a:lvl9pPr marL="3886200" indent="-228600" algn="l" rtl="0" eaLnBrk="1" fontAlgn="base" hangingPunct="1">
        <a:spcBef>
          <a:spcPct val="20000"/>
        </a:spcBef>
        <a:spcAft>
          <a:spcPct val="0"/>
        </a:spcAft>
        <a:buClr>
          <a:srgbClr val="FF0000"/>
        </a:buClr>
        <a:buFont typeface="Wingdings" pitchFamily="2" charset="2"/>
        <a:buChar char="ü"/>
        <a:defRPr>
          <a:solidFill>
            <a:schemeClr val="accent2"/>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media/media2.avi"/><Relationship Id="rId6" Type="http://schemas.microsoft.com/office/2007/relationships/media" Target="../media/media2.avi"/><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media/media1.wmv"/><Relationship Id="rId5" Type="http://schemas.openxmlformats.org/officeDocument/2006/relationships/image" Target="../media/image5.png"/><Relationship Id="rId4" Type="http://schemas.microsoft.com/office/2007/relationships/media" Target="../media/media1.wm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ctrTitle" idx="4294967295"/>
          </p:nvPr>
        </p:nvSpPr>
        <p:spPr>
          <a:xfrm>
            <a:off x="1066800" y="434975"/>
            <a:ext cx="6981825" cy="4967288"/>
          </a:xfrm>
          <a:ln>
            <a:solidFill>
              <a:srgbClr val="969696"/>
            </a:solidFill>
          </a:ln>
        </p:spPr>
        <p:txBody>
          <a:bodyPr lIns="0">
            <a:spAutoFit/>
          </a:bodyPr>
          <a:lstStyle/>
          <a:p>
            <a:pPr algn="ctr" eaLnBrk="1" hangingPunct="1"/>
            <a:r>
              <a:rPr lang="es-AR" sz="2400" b="1" dirty="0" smtClean="0"/>
              <a:t/>
            </a:r>
            <a:br>
              <a:rPr lang="es-AR" sz="2400" b="1" dirty="0" smtClean="0"/>
            </a:br>
            <a:r>
              <a:rPr lang="es-AR" sz="3200" b="1" dirty="0" smtClean="0">
                <a:solidFill>
                  <a:srgbClr val="990033"/>
                </a:solidFill>
                <a:latin typeface="Candara" pitchFamily="34" charset="0"/>
              </a:rPr>
              <a:t>Competencias Conversacionales Básicas</a:t>
            </a:r>
            <a:br>
              <a:rPr lang="es-AR" sz="3200" b="1" dirty="0" smtClean="0">
                <a:solidFill>
                  <a:srgbClr val="990033"/>
                </a:solidFill>
                <a:latin typeface="Candara" pitchFamily="34" charset="0"/>
              </a:rPr>
            </a:br>
            <a:r>
              <a:rPr lang="es-AR" sz="3200" b="1" dirty="0" smtClean="0">
                <a:solidFill>
                  <a:schemeClr val="bg2"/>
                </a:solidFill>
                <a:latin typeface="Candara" pitchFamily="34" charset="0"/>
              </a:rPr>
              <a:t/>
            </a:r>
            <a:br>
              <a:rPr lang="es-AR" sz="3200" b="1" dirty="0" smtClean="0">
                <a:solidFill>
                  <a:schemeClr val="bg2"/>
                </a:solidFill>
                <a:latin typeface="Candara" pitchFamily="34" charset="0"/>
              </a:rPr>
            </a:br>
            <a:r>
              <a:rPr lang="es-AR" sz="3200" b="1" dirty="0" smtClean="0">
                <a:solidFill>
                  <a:schemeClr val="bg2"/>
                </a:solidFill>
                <a:latin typeface="Candara" pitchFamily="34" charset="0"/>
              </a:rPr>
              <a:t>LA ESCUCHA </a:t>
            </a:r>
            <a:br>
              <a:rPr lang="es-AR" sz="3200" b="1" dirty="0" smtClean="0">
                <a:solidFill>
                  <a:schemeClr val="bg2"/>
                </a:solidFill>
                <a:latin typeface="Candara" pitchFamily="34" charset="0"/>
              </a:rPr>
            </a:br>
            <a:r>
              <a:rPr lang="es-AR" sz="3200" b="1" dirty="0" smtClean="0">
                <a:solidFill>
                  <a:srgbClr val="990033"/>
                </a:solidFill>
                <a:latin typeface="Candara" pitchFamily="34" charset="0"/>
              </a:rPr>
              <a:t/>
            </a:r>
            <a:br>
              <a:rPr lang="es-AR" sz="3200" b="1" dirty="0" smtClean="0">
                <a:solidFill>
                  <a:srgbClr val="990033"/>
                </a:solidFill>
                <a:latin typeface="Candara" pitchFamily="34" charset="0"/>
              </a:rPr>
            </a:br>
            <a:r>
              <a:rPr lang="es-AR" sz="3200" b="1" dirty="0" smtClean="0">
                <a:solidFill>
                  <a:srgbClr val="990033"/>
                </a:solidFill>
                <a:latin typeface="Candara" pitchFamily="34" charset="0"/>
              </a:rPr>
              <a:t>Administración de Personal III</a:t>
            </a:r>
            <a:br>
              <a:rPr lang="es-AR" sz="3200" b="1" dirty="0" smtClean="0">
                <a:solidFill>
                  <a:srgbClr val="990033"/>
                </a:solidFill>
                <a:latin typeface="Candara" pitchFamily="34" charset="0"/>
              </a:rPr>
            </a:br>
            <a:r>
              <a:rPr lang="es-AR" sz="3200" b="1" dirty="0" smtClean="0">
                <a:solidFill>
                  <a:srgbClr val="990033"/>
                </a:solidFill>
                <a:latin typeface="Candara" pitchFamily="34" charset="0"/>
              </a:rPr>
              <a:t>Cátedra </a:t>
            </a:r>
            <a:r>
              <a:rPr lang="es-AR" sz="3200" b="1" dirty="0" err="1" smtClean="0">
                <a:solidFill>
                  <a:srgbClr val="990033"/>
                </a:solidFill>
                <a:latin typeface="Candara" pitchFamily="34" charset="0"/>
              </a:rPr>
              <a:t>Punte</a:t>
            </a:r>
            <a:r>
              <a:rPr lang="es-AR" sz="3200" b="1" dirty="0" smtClean="0">
                <a:solidFill>
                  <a:srgbClr val="990033"/>
                </a:solidFill>
                <a:latin typeface="Candara" pitchFamily="34" charset="0"/>
              </a:rPr>
              <a:t/>
            </a:r>
            <a:br>
              <a:rPr lang="es-AR" sz="3200" b="1" dirty="0" smtClean="0">
                <a:solidFill>
                  <a:srgbClr val="990033"/>
                </a:solidFill>
                <a:latin typeface="Candara" pitchFamily="34" charset="0"/>
              </a:rPr>
            </a:br>
            <a:r>
              <a:rPr lang="es-AR" sz="3200" b="1" dirty="0" smtClean="0">
                <a:solidFill>
                  <a:srgbClr val="990033"/>
                </a:solidFill>
                <a:latin typeface="Candara" pitchFamily="34" charset="0"/>
              </a:rPr>
              <a:t>Licenciatura en Relaciones del Trabajo  UBA – </a:t>
            </a:r>
            <a:r>
              <a:rPr lang="es-AR" sz="3200" b="1" dirty="0" smtClean="0">
                <a:solidFill>
                  <a:srgbClr val="990033"/>
                </a:solidFill>
                <a:latin typeface="Candara" pitchFamily="34" charset="0"/>
              </a:rPr>
              <a:t>Abril 2014</a:t>
            </a:r>
            <a:r>
              <a:rPr lang="es-AR" sz="3200" b="1" dirty="0" smtClean="0">
                <a:solidFill>
                  <a:srgbClr val="990033"/>
                </a:solidFill>
                <a:latin typeface="Candara" pitchFamily="34" charset="0"/>
              </a:rPr>
              <a:t/>
            </a:r>
            <a:br>
              <a:rPr lang="es-AR" sz="3200" b="1" dirty="0" smtClean="0">
                <a:solidFill>
                  <a:srgbClr val="990033"/>
                </a:solidFill>
                <a:latin typeface="Candara" pitchFamily="34" charset="0"/>
              </a:rPr>
            </a:br>
            <a:r>
              <a:rPr lang="es-AR" sz="2000" b="1" dirty="0" smtClean="0"/>
              <a:t/>
            </a:r>
            <a:br>
              <a:rPr lang="es-AR" sz="2000" b="1" dirty="0" smtClean="0"/>
            </a:br>
            <a:endParaRPr lang="es-AR" sz="2000" b="1" dirty="0" smtClean="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5425" y="5830888"/>
            <a:ext cx="100806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1371600" y="152400"/>
            <a:ext cx="6629400" cy="579438"/>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lnSpc>
                <a:spcPct val="100000"/>
              </a:lnSpc>
              <a:buFont typeface="Wingdings" pitchFamily="2" charset="2"/>
              <a:buNone/>
              <a:defRPr/>
            </a:pP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¿Cómo </a:t>
            </a:r>
            <a:r>
              <a:rPr lang="es-ES" sz="3200" smtClean="0">
                <a:solidFill>
                  <a:schemeClr val="bg2"/>
                </a:solidFill>
                <a:effectLst>
                  <a:outerShdw blurRad="38100" dist="38100" dir="2700000" algn="tl">
                    <a:srgbClr val="C0C0C0"/>
                  </a:outerShdw>
                </a:effectLst>
                <a:latin typeface="Candara" pitchFamily="34" charset="0"/>
                <a:ea typeface="ヒラギノ角ゴ Pro W3" pitchFamily="-80" charset="-128"/>
              </a:rPr>
              <a:t>GARANTIZO</a:t>
            </a: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 la ESCUCHA?</a:t>
            </a:r>
          </a:p>
        </p:txBody>
      </p:sp>
      <p:pic>
        <p:nvPicPr>
          <p:cNvPr id="22531"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27615" t="12296" r="33820" b="13388"/>
          <a:stretch>
            <a:fillRect/>
          </a:stretch>
        </p:blipFill>
        <p:spPr bwMode="auto">
          <a:xfrm>
            <a:off x="4419600" y="1143000"/>
            <a:ext cx="4318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22532"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03800" y="609600"/>
            <a:ext cx="1352550"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22533" name="Rectangle 12"/>
          <p:cNvSpPr>
            <a:spLocks noChangeArrowheads="1"/>
          </p:cNvSpPr>
          <p:nvPr/>
        </p:nvSpPr>
        <p:spPr bwMode="auto">
          <a:xfrm>
            <a:off x="2971800" y="955308"/>
            <a:ext cx="1676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lnSpc>
                <a:spcPct val="100000"/>
              </a:lnSpc>
              <a:tabLst>
                <a:tab pos="228600" algn="l"/>
              </a:tabLst>
            </a:pPr>
            <a:r>
              <a:rPr lang="es-ES_tradnl" sz="2400" dirty="0">
                <a:solidFill>
                  <a:srgbClr val="A50021"/>
                </a:solidFill>
                <a:latin typeface="Candara" pitchFamily="34" charset="0"/>
                <a:ea typeface="ヒラギノ角ゴ Pro W3" pitchFamily="-80" charset="-128"/>
              </a:rPr>
              <a:t>2ª Indagar</a:t>
            </a:r>
          </a:p>
          <a:p>
            <a:pPr algn="l" eaLnBrk="0" hangingPunct="0">
              <a:lnSpc>
                <a:spcPct val="100000"/>
              </a:lnSpc>
              <a:tabLst>
                <a:tab pos="228600" algn="l"/>
              </a:tabLst>
            </a:pPr>
            <a:r>
              <a:rPr lang="es-ES_tradnl" sz="2400" dirty="0">
                <a:solidFill>
                  <a:srgbClr val="A50021"/>
                </a:solidFill>
                <a:latin typeface="Candara" pitchFamily="34" charset="0"/>
              </a:rPr>
              <a:t>    (¿Qué?)</a:t>
            </a:r>
          </a:p>
        </p:txBody>
      </p:sp>
      <p:sp>
        <p:nvSpPr>
          <p:cNvPr id="13319" name="Rectangle 14"/>
          <p:cNvSpPr>
            <a:spLocks noGrp="1" noChangeArrowheads="1"/>
          </p:cNvSpPr>
          <p:nvPr>
            <p:ph type="body" idx="1"/>
          </p:nvPr>
        </p:nvSpPr>
        <p:spPr>
          <a:xfrm>
            <a:off x="228600" y="1724025"/>
            <a:ext cx="8763000" cy="1676400"/>
          </a:xfrm>
        </p:spPr>
        <p:txBody>
          <a:bodyPr/>
          <a:lstStyle/>
          <a:p>
            <a:pPr>
              <a:lnSpc>
                <a:spcPct val="90000"/>
              </a:lnSpc>
              <a:buClr>
                <a:srgbClr val="990033"/>
              </a:buClr>
              <a:buFontTx/>
              <a:buChar char="•"/>
              <a:defRPr/>
            </a:pPr>
            <a:r>
              <a:rPr lang="es-ES" sz="1800" b="1" dirty="0" smtClean="0">
                <a:solidFill>
                  <a:schemeClr val="bg2"/>
                </a:solidFill>
              </a:rPr>
              <a:t>Cómo indagamos?</a:t>
            </a:r>
          </a:p>
          <a:p>
            <a:pPr>
              <a:lnSpc>
                <a:spcPct val="90000"/>
              </a:lnSpc>
              <a:buClr>
                <a:srgbClr val="990033"/>
              </a:buClr>
              <a:buFontTx/>
              <a:buNone/>
              <a:defRPr/>
            </a:pPr>
            <a:r>
              <a:rPr lang="es-ES" sz="1800" dirty="0" smtClean="0"/>
              <a:t>Pidiendo al orador que nos proporcione más información de manera de afinar, completar, corregir, profundizar lo escuchado.</a:t>
            </a:r>
          </a:p>
          <a:p>
            <a:pPr>
              <a:lnSpc>
                <a:spcPct val="90000"/>
              </a:lnSpc>
              <a:buClr>
                <a:srgbClr val="990033"/>
              </a:buClr>
              <a:buFontTx/>
              <a:buNone/>
              <a:defRPr/>
            </a:pPr>
            <a:endParaRPr lang="es-ES" sz="1800" dirty="0"/>
          </a:p>
          <a:p>
            <a:pPr>
              <a:lnSpc>
                <a:spcPct val="90000"/>
              </a:lnSpc>
              <a:buClr>
                <a:srgbClr val="990033"/>
              </a:buClr>
              <a:buFont typeface="Arial" pitchFamily="34" charset="0"/>
              <a:buChar char="•"/>
              <a:defRPr/>
            </a:pPr>
            <a:r>
              <a:rPr lang="es-MX" sz="1800" b="1" dirty="0" smtClean="0">
                <a:solidFill>
                  <a:schemeClr val="bg2"/>
                </a:solidFill>
              </a:rPr>
              <a:t>Cuándo indagamos? </a:t>
            </a:r>
            <a:r>
              <a:rPr lang="es-ES" sz="1800" dirty="0" smtClean="0"/>
              <a:t>Ejemplos:</a:t>
            </a:r>
          </a:p>
          <a:p>
            <a:pPr>
              <a:lnSpc>
                <a:spcPct val="90000"/>
              </a:lnSpc>
              <a:buClr>
                <a:srgbClr val="990033"/>
              </a:buClr>
              <a:buFontTx/>
              <a:buChar char="-"/>
              <a:defRPr/>
            </a:pPr>
            <a:r>
              <a:rPr lang="es-ES" sz="1800" b="1" i="1" dirty="0" smtClean="0">
                <a:solidFill>
                  <a:srgbClr val="FC8004"/>
                </a:solidFill>
              </a:rPr>
              <a:t>Si no escuché mal me pediste el informe para mañana, correcto? </a:t>
            </a:r>
            <a:r>
              <a:rPr lang="es-ES" sz="1800" b="1" dirty="0" smtClean="0">
                <a:solidFill>
                  <a:schemeClr val="bg1">
                    <a:lumMod val="50000"/>
                  </a:schemeClr>
                </a:solidFill>
              </a:rPr>
              <a:t>(cuando no estoy seguro de lo que escuché)</a:t>
            </a:r>
            <a:endParaRPr lang="es-ES" sz="1800" b="1" i="1" dirty="0" smtClean="0">
              <a:solidFill>
                <a:srgbClr val="FC8004"/>
              </a:solidFill>
            </a:endParaRPr>
          </a:p>
          <a:p>
            <a:pPr>
              <a:lnSpc>
                <a:spcPct val="90000"/>
              </a:lnSpc>
              <a:buClr>
                <a:srgbClr val="990033"/>
              </a:buClr>
              <a:buFontTx/>
              <a:buChar char="-"/>
              <a:defRPr/>
            </a:pPr>
            <a:endParaRPr lang="es-ES" sz="800" b="1" i="1" dirty="0" smtClean="0">
              <a:solidFill>
                <a:srgbClr val="FC8004"/>
              </a:solidFill>
            </a:endParaRPr>
          </a:p>
          <a:p>
            <a:pPr>
              <a:lnSpc>
                <a:spcPct val="90000"/>
              </a:lnSpc>
              <a:buClr>
                <a:srgbClr val="990033"/>
              </a:buClr>
              <a:buFontTx/>
              <a:buChar char="-"/>
              <a:defRPr/>
            </a:pPr>
            <a:r>
              <a:rPr lang="es-ES" sz="1800" b="1" i="1" dirty="0" smtClean="0">
                <a:solidFill>
                  <a:srgbClr val="FC8004"/>
                </a:solidFill>
              </a:rPr>
              <a:t>Cuando decís que necesitás que diseñemos la capacitación urgente, de cuánto tiempo estamos hablando? </a:t>
            </a:r>
            <a:r>
              <a:rPr lang="es-ES" sz="1800" b="1" dirty="0" smtClean="0">
                <a:solidFill>
                  <a:schemeClr val="bg1">
                    <a:lumMod val="50000"/>
                  </a:schemeClr>
                </a:solidFill>
              </a:rPr>
              <a:t>(ambigüedad)</a:t>
            </a:r>
          </a:p>
          <a:p>
            <a:pPr>
              <a:lnSpc>
                <a:spcPct val="90000"/>
              </a:lnSpc>
              <a:buClr>
                <a:srgbClr val="990033"/>
              </a:buClr>
              <a:buFontTx/>
              <a:buChar char="-"/>
              <a:defRPr/>
            </a:pPr>
            <a:endParaRPr lang="es-ES" sz="800" b="1" i="1" dirty="0" smtClean="0">
              <a:solidFill>
                <a:srgbClr val="FC8004"/>
              </a:solidFill>
            </a:endParaRPr>
          </a:p>
          <a:p>
            <a:pPr>
              <a:lnSpc>
                <a:spcPct val="90000"/>
              </a:lnSpc>
              <a:buClr>
                <a:srgbClr val="990033"/>
              </a:buClr>
              <a:buFontTx/>
              <a:buChar char="-"/>
              <a:defRPr/>
            </a:pPr>
            <a:r>
              <a:rPr lang="es-ES" sz="1800" b="1" i="1" dirty="0" smtClean="0">
                <a:solidFill>
                  <a:srgbClr val="FC8004"/>
                </a:solidFill>
              </a:rPr>
              <a:t>Cuando me dijiste que me ocupe de la presentación, te referías a que haga el  powerpoint, o que sea yo quien la presente a los accionistas? </a:t>
            </a:r>
            <a:r>
              <a:rPr lang="es-ES" sz="1800" b="1" dirty="0" smtClean="0">
                <a:solidFill>
                  <a:schemeClr val="bg1">
                    <a:lumMod val="50000"/>
                  </a:schemeClr>
                </a:solidFill>
              </a:rPr>
              <a:t>(cuando caben diferentes interpretaciones)</a:t>
            </a:r>
            <a:endParaRPr lang="es-ES" sz="1800" b="1" i="1" dirty="0" smtClean="0">
              <a:solidFill>
                <a:srgbClr val="FC8004"/>
              </a:solidFill>
            </a:endParaRPr>
          </a:p>
          <a:p>
            <a:pPr>
              <a:lnSpc>
                <a:spcPct val="90000"/>
              </a:lnSpc>
              <a:buClr>
                <a:srgbClr val="990033"/>
              </a:buClr>
              <a:buFontTx/>
              <a:buChar char="•"/>
              <a:defRPr/>
            </a:pPr>
            <a:endParaRPr lang="es-MX" sz="1800" b="1" dirty="0" smtClean="0">
              <a:solidFill>
                <a:schemeClr val="bg2"/>
              </a:solidFill>
            </a:endParaRPr>
          </a:p>
        </p:txBody>
      </p:sp>
      <p:pic>
        <p:nvPicPr>
          <p:cNvPr id="2" name="Indagacion Castor.avi">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2971800" y="2286000"/>
            <a:ext cx="3048000" cy="228600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1371600" y="152400"/>
            <a:ext cx="6629400" cy="579438"/>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lnSpc>
                <a:spcPct val="100000"/>
              </a:lnSpc>
              <a:buFont typeface="Wingdings" pitchFamily="2" charset="2"/>
              <a:buNone/>
              <a:defRPr/>
            </a:pP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¿Cómo </a:t>
            </a:r>
            <a:r>
              <a:rPr lang="es-ES" sz="3200" smtClean="0">
                <a:solidFill>
                  <a:schemeClr val="bg2"/>
                </a:solidFill>
                <a:effectLst>
                  <a:outerShdw blurRad="38100" dist="38100" dir="2700000" algn="tl">
                    <a:srgbClr val="C0C0C0"/>
                  </a:outerShdw>
                </a:effectLst>
                <a:latin typeface="Candara" pitchFamily="34" charset="0"/>
                <a:ea typeface="ヒラギノ角ゴ Pro W3" pitchFamily="-80" charset="-128"/>
              </a:rPr>
              <a:t>GARANTIZO</a:t>
            </a: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 la ESCUCHA?</a:t>
            </a:r>
          </a:p>
        </p:txBody>
      </p:sp>
      <p:sp>
        <p:nvSpPr>
          <p:cNvPr id="23555" name="Rectangle 4"/>
          <p:cNvSpPr>
            <a:spLocks noChangeArrowheads="1"/>
          </p:cNvSpPr>
          <p:nvPr/>
        </p:nvSpPr>
        <p:spPr bwMode="auto">
          <a:xfrm>
            <a:off x="1838325" y="1204913"/>
            <a:ext cx="3657600"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lnSpc>
                <a:spcPct val="100000"/>
              </a:lnSpc>
              <a:tabLst>
                <a:tab pos="228600" algn="l"/>
              </a:tabLst>
            </a:pPr>
            <a:r>
              <a:rPr lang="es-ES_tradnl" sz="2400">
                <a:solidFill>
                  <a:srgbClr val="A50021"/>
                </a:solidFill>
                <a:latin typeface="Candara" pitchFamily="34" charset="0"/>
                <a:ea typeface="ヒラギノ角ゴ Pro W3" pitchFamily="-80" charset="-128"/>
              </a:rPr>
              <a:t>3ª Compartir inquietudes</a:t>
            </a:r>
          </a:p>
          <a:p>
            <a:pPr algn="l" eaLnBrk="0" hangingPunct="0">
              <a:lnSpc>
                <a:spcPct val="100000"/>
              </a:lnSpc>
              <a:tabLst>
                <a:tab pos="228600" algn="l"/>
              </a:tabLst>
            </a:pPr>
            <a:r>
              <a:rPr lang="es-ES_tradnl">
                <a:solidFill>
                  <a:srgbClr val="A50021"/>
                </a:solidFill>
              </a:rPr>
              <a:t>   (¿Para qué? / ¿Porqué?)</a:t>
            </a:r>
          </a:p>
        </p:txBody>
      </p:sp>
      <p:pic>
        <p:nvPicPr>
          <p:cNvPr id="2355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l="27615" t="12296" r="33820" b="13388"/>
          <a:stretch>
            <a:fillRect/>
          </a:stretch>
        </p:blipFill>
        <p:spPr bwMode="auto">
          <a:xfrm>
            <a:off x="5257800" y="1343025"/>
            <a:ext cx="4318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23557"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53125" y="1038225"/>
            <a:ext cx="1514475"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14343" name="Rectangle 16"/>
          <p:cNvSpPr>
            <a:spLocks noChangeArrowheads="1"/>
          </p:cNvSpPr>
          <p:nvPr/>
        </p:nvSpPr>
        <p:spPr bwMode="auto">
          <a:xfrm>
            <a:off x="381000" y="3048000"/>
            <a:ext cx="8382000" cy="2667000"/>
          </a:xfrm>
          <a:prstGeom prst="rect">
            <a:avLst/>
          </a:prstGeom>
          <a:noFill/>
          <a:ln>
            <a:noFill/>
          </a:ln>
          <a:effectLst/>
          <a:extLst/>
        </p:spPr>
        <p:txBody>
          <a:bodyPr lIns="0" tIns="0" rIns="0" bIns="0"/>
          <a:lstStyle/>
          <a:p>
            <a:pPr marL="177800" indent="-177800" algn="l" eaLnBrk="0" hangingPunct="0">
              <a:lnSpc>
                <a:spcPct val="100000"/>
              </a:lnSpc>
              <a:spcBef>
                <a:spcPct val="60000"/>
              </a:spcBef>
              <a:buClr>
                <a:srgbClr val="990033"/>
              </a:buClr>
              <a:buFontTx/>
              <a:buChar char="•"/>
              <a:defRPr/>
            </a:pPr>
            <a:r>
              <a:rPr lang="es-ES" b="0" dirty="0">
                <a:solidFill>
                  <a:schemeClr val="accent2"/>
                </a:solidFill>
                <a:latin typeface="Verdana" pitchFamily="34" charset="0"/>
              </a:rPr>
              <a:t>Cuando escuchamos  puede que entendamos lo que nos dicen pero tal vez no lo relacionamos con </a:t>
            </a:r>
            <a:r>
              <a:rPr lang="es-ES" dirty="0">
                <a:solidFill>
                  <a:schemeClr val="bg2"/>
                </a:solidFill>
                <a:latin typeface="Verdana" pitchFamily="34" charset="0"/>
              </a:rPr>
              <a:t>aquello que lleva al orador a hablar. </a:t>
            </a:r>
          </a:p>
          <a:p>
            <a:pPr marL="177800" indent="-177800" algn="l" eaLnBrk="0" hangingPunct="0">
              <a:lnSpc>
                <a:spcPct val="100000"/>
              </a:lnSpc>
              <a:spcBef>
                <a:spcPct val="60000"/>
              </a:spcBef>
              <a:buClr>
                <a:srgbClr val="990033"/>
              </a:buClr>
              <a:buFontTx/>
              <a:buChar char="•"/>
              <a:defRPr/>
            </a:pPr>
            <a:endParaRPr lang="es-ES" dirty="0">
              <a:solidFill>
                <a:schemeClr val="bg2"/>
              </a:solidFill>
              <a:latin typeface="Verdana" pitchFamily="34" charset="0"/>
            </a:endParaRPr>
          </a:p>
          <a:p>
            <a:pPr marL="177800" indent="-177800" algn="l" eaLnBrk="0" hangingPunct="0">
              <a:lnSpc>
                <a:spcPct val="100000"/>
              </a:lnSpc>
              <a:spcBef>
                <a:spcPct val="60000"/>
              </a:spcBef>
              <a:buClr>
                <a:srgbClr val="990033"/>
              </a:buClr>
              <a:buFontTx/>
              <a:buChar char="•"/>
              <a:defRPr/>
            </a:pPr>
            <a:r>
              <a:rPr lang="es-MX" dirty="0">
                <a:solidFill>
                  <a:schemeClr val="bg2"/>
                </a:solidFill>
                <a:latin typeface="+mn-lt"/>
              </a:rPr>
              <a:t>Cómo preguntamos por las inquietudes? </a:t>
            </a:r>
            <a:r>
              <a:rPr lang="es-ES" b="0" dirty="0">
                <a:solidFill>
                  <a:schemeClr val="bg1">
                    <a:lumMod val="50000"/>
                  </a:schemeClr>
                </a:solidFill>
                <a:latin typeface="+mn-lt"/>
              </a:rPr>
              <a:t>Ejemplos:</a:t>
            </a:r>
          </a:p>
          <a:p>
            <a:pPr marL="177800" indent="-177800" algn="l" eaLnBrk="0" hangingPunct="0">
              <a:lnSpc>
                <a:spcPct val="100000"/>
              </a:lnSpc>
              <a:spcBef>
                <a:spcPct val="60000"/>
              </a:spcBef>
              <a:buClr>
                <a:srgbClr val="990033"/>
              </a:buClr>
              <a:buFontTx/>
              <a:buChar char="•"/>
              <a:defRPr/>
            </a:pPr>
            <a:r>
              <a:rPr lang="es-ES" i="1" dirty="0">
                <a:solidFill>
                  <a:srgbClr val="FC8004"/>
                </a:solidFill>
                <a:latin typeface="+mn-lt"/>
              </a:rPr>
              <a:t>Me pediste que arme un curso de capacitación de inglés para la secretaria del Director; para qué lo necesita? para atender llamadas telefónicas?, para redactar correos?, debe ser capaz de mantener una conversación? , el curso te lo pidió la secretaria para sentirse más segura? Te lo pidió el Director porque detecta problemas en la comunicación? </a:t>
            </a:r>
            <a:r>
              <a:rPr lang="es-ES" dirty="0">
                <a:solidFill>
                  <a:schemeClr val="bg1">
                    <a:lumMod val="50000"/>
                  </a:schemeClr>
                </a:solidFill>
                <a:latin typeface="+mn-lt"/>
              </a:rPr>
              <a:t>(tratamos de entender el porqué y el para qué  del pedido) </a:t>
            </a:r>
          </a:p>
          <a:p>
            <a:pPr marL="177800" indent="-177800" algn="l" eaLnBrk="0" hangingPunct="0">
              <a:lnSpc>
                <a:spcPct val="100000"/>
              </a:lnSpc>
              <a:spcBef>
                <a:spcPct val="60000"/>
              </a:spcBef>
              <a:buClr>
                <a:srgbClr val="990033"/>
              </a:buClr>
              <a:buFontTx/>
              <a:buChar char="•"/>
              <a:defRPr/>
            </a:pPr>
            <a:endParaRPr lang="es-ES" dirty="0">
              <a:solidFill>
                <a:schemeClr val="bg2"/>
              </a:solidFill>
              <a:latin typeface="Verdana" pitchFamily="34" charset="0"/>
            </a:endParaRPr>
          </a:p>
          <a:p>
            <a:pPr marL="177800" indent="-177800" algn="l" eaLnBrk="0" hangingPunct="0">
              <a:lnSpc>
                <a:spcPct val="100000"/>
              </a:lnSpc>
              <a:spcBef>
                <a:spcPct val="60000"/>
              </a:spcBef>
              <a:buClr>
                <a:srgbClr val="990033"/>
              </a:buClr>
              <a:defRPr/>
            </a:pPr>
            <a:endParaRPr lang="es-ES" dirty="0">
              <a:solidFill>
                <a:schemeClr val="bg2"/>
              </a:solidFill>
              <a:latin typeface="Verdana" pitchFamily="34" charset="0"/>
            </a:endParaRP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p:cNvSpPr>
          <p:nvPr/>
        </p:nvSpPr>
        <p:spPr bwMode="auto">
          <a:xfrm>
            <a:off x="381000" y="381000"/>
            <a:ext cx="8382000" cy="3886200"/>
          </a:xfrm>
          <a:prstGeom prst="rect">
            <a:avLst/>
          </a:prstGeom>
          <a:noFill/>
          <a:ln>
            <a:noFill/>
          </a:ln>
          <a:effectLst/>
          <a:extLst/>
        </p:spPr>
        <p:txBody>
          <a:bodyPr lIns="0" tIns="0" rIns="0" bIns="0"/>
          <a:lstStyle/>
          <a:p>
            <a:pPr marL="177800" indent="-177800" algn="l" eaLnBrk="0" hangingPunct="0">
              <a:lnSpc>
                <a:spcPct val="100000"/>
              </a:lnSpc>
              <a:spcBef>
                <a:spcPct val="60000"/>
              </a:spcBef>
              <a:buClr>
                <a:srgbClr val="990033"/>
              </a:buClr>
              <a:buFontTx/>
              <a:buChar char="•"/>
              <a:defRPr/>
            </a:pPr>
            <a:endParaRPr lang="es-AR" sz="2400" b="0" dirty="0">
              <a:solidFill>
                <a:schemeClr val="accent2"/>
              </a:solidFill>
              <a:latin typeface="Verdana" pitchFamily="34" charset="0"/>
            </a:endParaRPr>
          </a:p>
          <a:p>
            <a:pPr algn="l" eaLnBrk="0" hangingPunct="0">
              <a:lnSpc>
                <a:spcPct val="100000"/>
              </a:lnSpc>
              <a:spcBef>
                <a:spcPct val="60000"/>
              </a:spcBef>
              <a:buClr>
                <a:srgbClr val="990033"/>
              </a:buClr>
              <a:defRPr/>
            </a:pPr>
            <a:r>
              <a:rPr lang="es-AR" sz="2400" b="0" dirty="0">
                <a:solidFill>
                  <a:schemeClr val="accent2"/>
                </a:solidFill>
                <a:latin typeface="Verdana" pitchFamily="34" charset="0"/>
              </a:rPr>
              <a:t>Cuando recibimos </a:t>
            </a:r>
            <a:r>
              <a:rPr lang="es-AR" sz="2400" dirty="0">
                <a:solidFill>
                  <a:srgbClr val="999933"/>
                </a:solidFill>
                <a:latin typeface="Verdana" pitchFamily="34" charset="0"/>
              </a:rPr>
              <a:t>(ESCUCHA</a:t>
            </a:r>
            <a:r>
              <a:rPr lang="es-AR" sz="2400" dirty="0">
                <a:solidFill>
                  <a:schemeClr val="bg2"/>
                </a:solidFill>
                <a:latin typeface="Verdana" pitchFamily="34" charset="0"/>
              </a:rPr>
              <a:t>) un requerimiento</a:t>
            </a:r>
            <a:r>
              <a:rPr lang="es-AR" sz="2400" b="0" dirty="0">
                <a:solidFill>
                  <a:schemeClr val="accent2"/>
                </a:solidFill>
                <a:latin typeface="Verdana" pitchFamily="34" charset="0"/>
              </a:rPr>
              <a:t> de nuestro jefe, de la línea, de nuestro cliente, es fundamental que podamos evaluar si aquello que se nos pide es la </a:t>
            </a:r>
            <a:r>
              <a:rPr lang="es-AR" sz="2400" dirty="0">
                <a:solidFill>
                  <a:srgbClr val="990033"/>
                </a:solidFill>
                <a:latin typeface="Verdana" pitchFamily="34" charset="0"/>
              </a:rPr>
              <a:t>SOLUCIÓN MÁS ADECUADA</a:t>
            </a:r>
            <a:r>
              <a:rPr lang="es-AR" sz="2400" b="0" dirty="0">
                <a:solidFill>
                  <a:schemeClr val="accent2"/>
                </a:solidFill>
                <a:latin typeface="Verdana" pitchFamily="34" charset="0"/>
              </a:rPr>
              <a:t> al problema. </a:t>
            </a:r>
            <a:endParaRPr lang="es-ES" sz="2400" b="0" dirty="0">
              <a:solidFill>
                <a:schemeClr val="accent2"/>
              </a:solidFill>
              <a:latin typeface="Verdana" pitchFamily="34" charset="0"/>
            </a:endParaRPr>
          </a:p>
        </p:txBody>
      </p:sp>
      <p:sp>
        <p:nvSpPr>
          <p:cNvPr id="382979" name="Rectangle 3"/>
          <p:cNvSpPr>
            <a:spLocks noChangeArrowheads="1"/>
          </p:cNvSpPr>
          <p:nvPr/>
        </p:nvSpPr>
        <p:spPr bwMode="auto">
          <a:xfrm>
            <a:off x="381000" y="4038600"/>
            <a:ext cx="8382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177800" indent="-177800" eaLnBrk="0" hangingPunct="0">
              <a:lnSpc>
                <a:spcPct val="100000"/>
              </a:lnSpc>
              <a:spcBef>
                <a:spcPct val="60000"/>
              </a:spcBef>
              <a:buClr>
                <a:srgbClr val="990033"/>
              </a:buClr>
            </a:pPr>
            <a:r>
              <a:rPr lang="es-AR" sz="2400">
                <a:solidFill>
                  <a:srgbClr val="990033"/>
                </a:solidFill>
                <a:latin typeface="Verdana" pitchFamily="34" charset="0"/>
              </a:rPr>
              <a:t>SIN </a:t>
            </a:r>
            <a:r>
              <a:rPr lang="es-AR" sz="2400">
                <a:solidFill>
                  <a:srgbClr val="999933"/>
                </a:solidFill>
                <a:latin typeface="Verdana" pitchFamily="34" charset="0"/>
              </a:rPr>
              <a:t>INDAGACIÓN sobre la INQUIETUD</a:t>
            </a:r>
            <a:r>
              <a:rPr lang="es-AR" sz="2400">
                <a:solidFill>
                  <a:srgbClr val="990033"/>
                </a:solidFill>
                <a:latin typeface="Verdana" pitchFamily="34" charset="0"/>
              </a:rPr>
              <a:t>, NO HAY VERDADERA COLABORACIÓN, NO EXISTE COOPERACIÓN, sino solo obediencia (o renuncia al rol profesional)</a:t>
            </a:r>
            <a:endParaRPr lang="es-ES" sz="2400" b="0">
              <a:solidFill>
                <a:srgbClr val="A8A8A8"/>
              </a:solidFill>
              <a:latin typeface="Verdana"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82978">
                                            <p:txEl>
                                              <p:pRg st="1" end="1"/>
                                            </p:txEl>
                                          </p:spTgt>
                                        </p:tgtEl>
                                        <p:attrNameLst>
                                          <p:attrName>style.visibility</p:attrName>
                                        </p:attrNameLst>
                                      </p:cBhvr>
                                      <p:to>
                                        <p:strVal val="visible"/>
                                      </p:to>
                                    </p:set>
                                    <p:animEffect transition="in" filter="fade">
                                      <p:cBhvr>
                                        <p:cTn id="7" dur="2000"/>
                                        <p:tgtEl>
                                          <p:spTgt spid="38297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2979"/>
                                        </p:tgtEl>
                                        <p:attrNameLst>
                                          <p:attrName>style.visibility</p:attrName>
                                        </p:attrNameLst>
                                      </p:cBhvr>
                                      <p:to>
                                        <p:strVal val="visible"/>
                                      </p:to>
                                    </p:set>
                                    <p:animEffect transition="in" filter="fade">
                                      <p:cBhvr>
                                        <p:cTn id="12" dur="2000"/>
                                        <p:tgtEl>
                                          <p:spTgt spid="382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a:spLocks noChangeArrowheads="1"/>
          </p:cNvSpPr>
          <p:nvPr/>
        </p:nvSpPr>
        <p:spPr bwMode="auto">
          <a:xfrm>
            <a:off x="323850" y="1376363"/>
            <a:ext cx="8496300" cy="4824412"/>
          </a:xfrm>
          <a:prstGeom prst="roundRect">
            <a:avLst>
              <a:gd name="adj" fmla="val 5407"/>
            </a:avLst>
          </a:prstGeom>
          <a:solidFill>
            <a:srgbClr val="08A82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a:t>
            </a:r>
            <a:endParaRPr lang="es-ES" sz="2000">
              <a:solidFill>
                <a:schemeClr val="bg1"/>
              </a:solidFill>
              <a:latin typeface="Calibri" pitchFamily="34" charset="0"/>
              <a:ea typeface="Calibri" pitchFamily="34" charset="0"/>
              <a:cs typeface="Calibri" pitchFamily="34" charset="0"/>
            </a:endParaRPr>
          </a:p>
        </p:txBody>
      </p:sp>
      <p:sp>
        <p:nvSpPr>
          <p:cNvPr id="26627" name="Text Box 5"/>
          <p:cNvSpPr txBox="1">
            <a:spLocks noChangeArrowheads="1"/>
          </p:cNvSpPr>
          <p:nvPr/>
        </p:nvSpPr>
        <p:spPr bwMode="auto">
          <a:xfrm>
            <a:off x="1109663" y="188913"/>
            <a:ext cx="6777037" cy="95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AR" sz="3100">
                <a:solidFill>
                  <a:srgbClr val="A50021"/>
                </a:solidFill>
                <a:latin typeface="Candara" pitchFamily="34" charset="0"/>
                <a:ea typeface="ヒラギノ角ゴ Pro W3" pitchFamily="-80" charset="-128"/>
              </a:rPr>
              <a:t>Tarjeta verde</a:t>
            </a:r>
          </a:p>
          <a:p>
            <a:pPr eaLnBrk="1" hangingPunct="1"/>
            <a:r>
              <a:rPr lang="es-ES" sz="3100">
                <a:solidFill>
                  <a:srgbClr val="A50021"/>
                </a:solidFill>
                <a:latin typeface="Candara" pitchFamily="34" charset="0"/>
                <a:ea typeface="ヒラギノ角ゴ Pro W3" pitchFamily="-80" charset="-128"/>
              </a:rPr>
              <a:t>Indicadores del “buen Oyente/Orador”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a:spLocks noChangeArrowheads="1"/>
          </p:cNvSpPr>
          <p:nvPr/>
        </p:nvSpPr>
        <p:spPr bwMode="auto">
          <a:xfrm>
            <a:off x="323850" y="1376363"/>
            <a:ext cx="8496300" cy="4824412"/>
          </a:xfrm>
          <a:prstGeom prst="roundRect">
            <a:avLst>
              <a:gd name="adj" fmla="val 5407"/>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a:t>
            </a:r>
          </a:p>
        </p:txBody>
      </p:sp>
      <p:sp>
        <p:nvSpPr>
          <p:cNvPr id="25603" name="Text Box 5"/>
          <p:cNvSpPr txBox="1">
            <a:spLocks noChangeArrowheads="1"/>
          </p:cNvSpPr>
          <p:nvPr/>
        </p:nvSpPr>
        <p:spPr bwMode="auto">
          <a:xfrm>
            <a:off x="1223963" y="188913"/>
            <a:ext cx="6548437" cy="95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AR" sz="3100">
                <a:solidFill>
                  <a:srgbClr val="A50021"/>
                </a:solidFill>
                <a:latin typeface="Candara" pitchFamily="34" charset="0"/>
                <a:ea typeface="ヒラギノ角ゴ Pro W3" pitchFamily="-80" charset="-128"/>
              </a:rPr>
              <a:t>Tarjeta roja</a:t>
            </a:r>
          </a:p>
          <a:p>
            <a:pPr eaLnBrk="1" hangingPunct="1"/>
            <a:r>
              <a:rPr lang="es-ES" sz="3100">
                <a:solidFill>
                  <a:srgbClr val="A50021"/>
                </a:solidFill>
                <a:latin typeface="Candara" pitchFamily="34" charset="0"/>
                <a:ea typeface="ヒラギノ角ゴ Pro W3" pitchFamily="-80" charset="-128"/>
              </a:rPr>
              <a:t>Indicadores del “mal Oyente/Orador”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a:spLocks noChangeArrowheads="1"/>
          </p:cNvSpPr>
          <p:nvPr/>
        </p:nvSpPr>
        <p:spPr bwMode="auto">
          <a:xfrm>
            <a:off x="323850" y="1376363"/>
            <a:ext cx="8496300" cy="4824412"/>
          </a:xfrm>
          <a:prstGeom prst="roundRect">
            <a:avLst>
              <a:gd name="adj" fmla="val 5407"/>
            </a:avLst>
          </a:prstGeom>
          <a:solidFill>
            <a:srgbClr val="08A823"/>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Pedir ejemplos</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Preguntar / Repreguntar</a:t>
            </a:r>
            <a:endParaRPr lang="es-ES" sz="2400">
              <a:solidFill>
                <a:schemeClr val="bg1"/>
              </a:solidFill>
              <a:latin typeface="Calibri" pitchFamily="34" charset="0"/>
              <a:ea typeface="Calibri" pitchFamily="34" charset="0"/>
              <a:cs typeface="Calibri" pitchFamily="34" charset="0"/>
            </a:endParaRP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Verificar lo escuchado</a:t>
            </a: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Apertura en la escucha</a:t>
            </a: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No interrumpir</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Indagar desde una actitud de “pensamiento y” (+) en lugar de “pensamiento o”(-)</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Indagar abriendo el enfoque fuera de la mente del profesional de RRHH</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Mirar a los ojos (si la conversación es cara a cara)</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Tomar nota</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Otorgar autoridad, respetar al que habla</a:t>
            </a:r>
            <a:endParaRPr lang="es-ES" sz="2400">
              <a:solidFill>
                <a:schemeClr val="bg1"/>
              </a:solidFill>
              <a:latin typeface="Calibri" pitchFamily="34" charset="0"/>
              <a:ea typeface="Calibri" pitchFamily="34" charset="0"/>
              <a:cs typeface="Calibri" pitchFamily="34" charset="0"/>
            </a:endParaRPr>
          </a:p>
          <a:p>
            <a:pPr marL="342900" indent="-342900" algn="l">
              <a:buClr>
                <a:schemeClr val="bg1"/>
              </a:buClr>
              <a:buFont typeface="Courier New" pitchFamily="49" charset="0"/>
              <a:buChar char="o"/>
            </a:pPr>
            <a:endParaRPr lang="es-ES" sz="2000">
              <a:solidFill>
                <a:schemeClr val="bg1"/>
              </a:solidFill>
              <a:latin typeface="Calibri" pitchFamily="34" charset="0"/>
              <a:ea typeface="Calibri" pitchFamily="34" charset="0"/>
              <a:cs typeface="Calibri" pitchFamily="34" charset="0"/>
            </a:endParaRPr>
          </a:p>
        </p:txBody>
      </p:sp>
      <p:sp>
        <p:nvSpPr>
          <p:cNvPr id="28675" name="Text Box 5"/>
          <p:cNvSpPr txBox="1">
            <a:spLocks noChangeArrowheads="1"/>
          </p:cNvSpPr>
          <p:nvPr/>
        </p:nvSpPr>
        <p:spPr bwMode="auto">
          <a:xfrm>
            <a:off x="1109663" y="188913"/>
            <a:ext cx="6777037" cy="95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AR" sz="3100">
                <a:solidFill>
                  <a:srgbClr val="A50021"/>
                </a:solidFill>
                <a:latin typeface="Candara" pitchFamily="34" charset="0"/>
                <a:ea typeface="ヒラギノ角ゴ Pro W3" pitchFamily="-80" charset="-128"/>
              </a:rPr>
              <a:t>Tarjeta verde</a:t>
            </a:r>
          </a:p>
          <a:p>
            <a:pPr eaLnBrk="1" hangingPunct="1"/>
            <a:r>
              <a:rPr lang="es-ES" sz="3100">
                <a:solidFill>
                  <a:srgbClr val="A50021"/>
                </a:solidFill>
                <a:latin typeface="Candara" pitchFamily="34" charset="0"/>
                <a:ea typeface="ヒラギノ角ゴ Pro W3" pitchFamily="-80" charset="-128"/>
              </a:rPr>
              <a:t>Indicadores del “buen Oyente/Orador”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500"/>
                                        <p:tgtEl>
                                          <p:spTgt spid="4">
                                            <p:txEl>
                                              <p:pRg st="3" end="3"/>
                                            </p:txEl>
                                          </p:spTgt>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linds(horizontal)">
                                      <p:cBhvr>
                                        <p:cTn id="23" dur="500"/>
                                        <p:tgtEl>
                                          <p:spTgt spid="4">
                                            <p:txEl>
                                              <p:pRg st="4" end="4"/>
                                            </p:txEl>
                                          </p:spTgt>
                                        </p:tgtEl>
                                      </p:cBhvr>
                                    </p:animEffect>
                                  </p:childTnLst>
                                </p:cTn>
                              </p:par>
                            </p:childTnLst>
                          </p:cTn>
                        </p:par>
                        <p:par>
                          <p:cTn id="24" fill="hold" nodeType="afterGroup">
                            <p:stCondLst>
                              <p:cond delay="2500"/>
                            </p:stCondLst>
                            <p:childTnLst>
                              <p:par>
                                <p:cTn id="25" presetID="3" presetClass="entr" presetSubtype="1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par>
                          <p:cTn id="28" fill="hold" nodeType="afterGroup">
                            <p:stCondLst>
                              <p:cond delay="3000"/>
                            </p:stCondLst>
                            <p:childTnLst>
                              <p:par>
                                <p:cTn id="29" presetID="3" presetClass="entr" presetSubtype="1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blinds(horizontal)">
                                      <p:cBhvr>
                                        <p:cTn id="31" dur="500"/>
                                        <p:tgtEl>
                                          <p:spTgt spid="4">
                                            <p:txEl>
                                              <p:pRg st="6" end="6"/>
                                            </p:txEl>
                                          </p:spTgt>
                                        </p:tgtEl>
                                      </p:cBhvr>
                                    </p:animEffect>
                                  </p:childTnLst>
                                </p:cTn>
                              </p:par>
                            </p:childTnLst>
                          </p:cTn>
                        </p:par>
                        <p:par>
                          <p:cTn id="32" fill="hold" nodeType="afterGroup">
                            <p:stCondLst>
                              <p:cond delay="3500"/>
                            </p:stCondLst>
                            <p:childTnLst>
                              <p:par>
                                <p:cTn id="33" presetID="3" presetClass="entr" presetSubtype="1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blinds(horizontal)">
                                      <p:cBhvr>
                                        <p:cTn id="35" dur="500"/>
                                        <p:tgtEl>
                                          <p:spTgt spid="4">
                                            <p:txEl>
                                              <p:pRg st="7" end="7"/>
                                            </p:txEl>
                                          </p:spTgt>
                                        </p:tgtEl>
                                      </p:cBhvr>
                                    </p:animEffect>
                                  </p:childTnLst>
                                </p:cTn>
                              </p:par>
                            </p:childTnLst>
                          </p:cTn>
                        </p:par>
                        <p:par>
                          <p:cTn id="36" fill="hold" nodeType="afterGroup">
                            <p:stCondLst>
                              <p:cond delay="4000"/>
                            </p:stCondLst>
                            <p:childTnLst>
                              <p:par>
                                <p:cTn id="37" presetID="3" presetClass="entr" presetSubtype="1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blinds(horizontal)">
                                      <p:cBhvr>
                                        <p:cTn id="39" dur="500"/>
                                        <p:tgtEl>
                                          <p:spTgt spid="4">
                                            <p:txEl>
                                              <p:pRg st="8" end="8"/>
                                            </p:txEl>
                                          </p:spTgt>
                                        </p:tgtEl>
                                      </p:cBhvr>
                                    </p:animEffect>
                                  </p:childTnLst>
                                </p:cTn>
                              </p:par>
                            </p:childTnLst>
                          </p:cTn>
                        </p:par>
                        <p:par>
                          <p:cTn id="40" fill="hold" nodeType="afterGroup">
                            <p:stCondLst>
                              <p:cond delay="4500"/>
                            </p:stCondLst>
                            <p:childTnLst>
                              <p:par>
                                <p:cTn id="41" presetID="3" presetClass="entr" presetSubtype="1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blinds(horizontal)">
                                      <p:cBhvr>
                                        <p:cTn id="43" dur="500"/>
                                        <p:tgtEl>
                                          <p:spTgt spid="4">
                                            <p:txEl>
                                              <p:pRg st="9" end="9"/>
                                            </p:txEl>
                                          </p:spTgt>
                                        </p:tgtEl>
                                      </p:cBhvr>
                                    </p:animEffect>
                                  </p:childTnLst>
                                </p:cTn>
                              </p:par>
                            </p:childTnLst>
                          </p:cTn>
                        </p:par>
                        <p:par>
                          <p:cTn id="44" fill="hold" nodeType="afterGroup">
                            <p:stCondLst>
                              <p:cond delay="5000"/>
                            </p:stCondLst>
                            <p:childTnLst>
                              <p:par>
                                <p:cTn id="45" presetID="1" presetClass="entr" presetSubtype="0" fill="hold"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par>
                          <p:cTn id="47" fill="hold" nodeType="afterGroup">
                            <p:stCondLst>
                              <p:cond delay="5000"/>
                            </p:stCondLst>
                            <p:childTnLst>
                              <p:par>
                                <p:cTn id="48" presetID="1" presetClass="entr" presetSubtype="0" fill="hold" nodeType="after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childTnLst>
                                </p:cTn>
                              </p:par>
                            </p:childTnLst>
                          </p:cTn>
                        </p:par>
                        <p:par>
                          <p:cTn id="50" fill="hold" nodeType="afterGroup">
                            <p:stCondLst>
                              <p:cond delay="5000"/>
                            </p:stCondLst>
                            <p:childTnLst>
                              <p:par>
                                <p:cTn id="51" presetID="1" presetClass="entr" presetSubtype="0" fill="hold" nodeType="after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childTnLst>
                                </p:cTn>
                              </p:par>
                            </p:childTnLst>
                          </p:cTn>
                        </p:par>
                        <p:par>
                          <p:cTn id="53" fill="hold" nodeType="afterGroup">
                            <p:stCondLst>
                              <p:cond delay="5000"/>
                            </p:stCondLst>
                            <p:childTnLst>
                              <p:par>
                                <p:cTn id="54" presetID="1" presetClass="entr" presetSubtype="0" fill="hold" nodeType="after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childTnLst>
                                </p:cTn>
                              </p:par>
                            </p:childTnLst>
                          </p:cTn>
                        </p:par>
                        <p:par>
                          <p:cTn id="56" fill="hold" nodeType="afterGroup">
                            <p:stCondLst>
                              <p:cond delay="5000"/>
                            </p:stCondLst>
                            <p:childTnLst>
                              <p:par>
                                <p:cTn id="57" presetID="1" presetClass="entr" presetSubtype="0" fill="hold" nodeType="after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par>
                          <p:cTn id="59" fill="hold" nodeType="afterGroup">
                            <p:stCondLst>
                              <p:cond delay="5000"/>
                            </p:stCondLst>
                            <p:childTnLst>
                              <p:par>
                                <p:cTn id="60" presetID="1" presetClass="entr" presetSubtype="0" fill="hold" nodeType="after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childTnLst>
                                </p:cTn>
                              </p:par>
                            </p:childTnLst>
                          </p:cTn>
                        </p:par>
                        <p:par>
                          <p:cTn id="62" fill="hold" nodeType="afterGroup">
                            <p:stCondLst>
                              <p:cond delay="5000"/>
                            </p:stCondLst>
                            <p:childTnLst>
                              <p:par>
                                <p:cTn id="63" presetID="1" presetClass="entr" presetSubtype="0" fill="hold" nodeType="afterEffect">
                                  <p:stCondLst>
                                    <p:cond delay="0"/>
                                  </p:stCondLst>
                                  <p:childTnLst>
                                    <p:set>
                                      <p:cBhvr>
                                        <p:cTn id="64" dur="1" fill="hold">
                                          <p:stCondLst>
                                            <p:cond delay="0"/>
                                          </p:stCondLst>
                                        </p:cTn>
                                        <p:tgtEl>
                                          <p:spTgt spid="4">
                                            <p:txEl>
                                              <p:pRg st="6" end="6"/>
                                            </p:txEl>
                                          </p:spTgt>
                                        </p:tgtEl>
                                        <p:attrNameLst>
                                          <p:attrName>style.visibility</p:attrName>
                                        </p:attrNameLst>
                                      </p:cBhvr>
                                      <p:to>
                                        <p:strVal val="visible"/>
                                      </p:to>
                                    </p:set>
                                  </p:childTnLst>
                                </p:cTn>
                              </p:par>
                            </p:childTnLst>
                          </p:cTn>
                        </p:par>
                        <p:par>
                          <p:cTn id="65" fill="hold" nodeType="afterGroup">
                            <p:stCondLst>
                              <p:cond delay="5000"/>
                            </p:stCondLst>
                            <p:childTnLst>
                              <p:par>
                                <p:cTn id="66" presetID="1" presetClass="entr" presetSubtype="0" fill="hold" nodeType="afterEffect">
                                  <p:stCondLst>
                                    <p:cond delay="0"/>
                                  </p:stCondLst>
                                  <p:childTnLst>
                                    <p:set>
                                      <p:cBhvr>
                                        <p:cTn id="67" dur="1" fill="hold">
                                          <p:stCondLst>
                                            <p:cond delay="0"/>
                                          </p:stCondLst>
                                        </p:cTn>
                                        <p:tgtEl>
                                          <p:spTgt spid="4">
                                            <p:txEl>
                                              <p:pRg st="7" end="7"/>
                                            </p:txEl>
                                          </p:spTgt>
                                        </p:tgtEl>
                                        <p:attrNameLst>
                                          <p:attrName>style.visibility</p:attrName>
                                        </p:attrNameLst>
                                      </p:cBhvr>
                                      <p:to>
                                        <p:strVal val="visible"/>
                                      </p:to>
                                    </p:set>
                                  </p:childTnLst>
                                </p:cTn>
                              </p:par>
                            </p:childTnLst>
                          </p:cTn>
                        </p:par>
                        <p:par>
                          <p:cTn id="68" fill="hold" nodeType="afterGroup">
                            <p:stCondLst>
                              <p:cond delay="5000"/>
                            </p:stCondLst>
                            <p:childTnLst>
                              <p:par>
                                <p:cTn id="69" presetID="1" presetClass="entr" presetSubtype="0" fill="hold" nodeType="afterEffect">
                                  <p:stCondLst>
                                    <p:cond delay="0"/>
                                  </p:stCondLst>
                                  <p:childTnLst>
                                    <p:set>
                                      <p:cBhvr>
                                        <p:cTn id="70" dur="1" fill="hold">
                                          <p:stCondLst>
                                            <p:cond delay="0"/>
                                          </p:stCondLst>
                                        </p:cTn>
                                        <p:tgtEl>
                                          <p:spTgt spid="4">
                                            <p:txEl>
                                              <p:pRg st="8" end="8"/>
                                            </p:txEl>
                                          </p:spTgt>
                                        </p:tgtEl>
                                        <p:attrNameLst>
                                          <p:attrName>style.visibility</p:attrName>
                                        </p:attrNameLst>
                                      </p:cBhvr>
                                      <p:to>
                                        <p:strVal val="visible"/>
                                      </p:to>
                                    </p:set>
                                  </p:childTnLst>
                                </p:cTn>
                              </p:par>
                            </p:childTnLst>
                          </p:cTn>
                        </p:par>
                        <p:par>
                          <p:cTn id="71" fill="hold" nodeType="afterGroup">
                            <p:stCondLst>
                              <p:cond delay="5000"/>
                            </p:stCondLst>
                            <p:childTnLst>
                              <p:par>
                                <p:cTn id="72" presetID="1" presetClass="entr" presetSubtype="0" fill="hold" nodeType="afterEffect">
                                  <p:stCondLst>
                                    <p:cond delay="0"/>
                                  </p:stCondLst>
                                  <p:childTnLst>
                                    <p:set>
                                      <p:cBhvr>
                                        <p:cTn id="73"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a:spLocks noChangeArrowheads="1"/>
          </p:cNvSpPr>
          <p:nvPr/>
        </p:nvSpPr>
        <p:spPr bwMode="auto">
          <a:xfrm>
            <a:off x="323850" y="1376363"/>
            <a:ext cx="8496300" cy="4824412"/>
          </a:xfrm>
          <a:prstGeom prst="roundRect">
            <a:avLst>
              <a:gd name="adj" fmla="val 5407"/>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Guardar silencio en actitud pasiva</a:t>
            </a: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 No prestar atención</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 No integrarse a la conversación</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 No mirar a los ojos cuando la conversación es cara a cara</a:t>
            </a:r>
            <a:endParaRPr lang="es-ES" sz="2400">
              <a:solidFill>
                <a:schemeClr val="bg1"/>
              </a:solidFill>
              <a:latin typeface="Calibri" pitchFamily="34" charset="0"/>
              <a:ea typeface="Calibri" pitchFamily="34" charset="0"/>
              <a:cs typeface="Calibri" pitchFamily="34" charset="0"/>
            </a:endParaRP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 Apatía (falta de respeto)</a:t>
            </a:r>
            <a:endParaRPr lang="es-ES" sz="2400">
              <a:solidFill>
                <a:schemeClr val="bg1"/>
              </a:solidFill>
              <a:latin typeface="Calibri" pitchFamily="34" charset="0"/>
              <a:ea typeface="Calibri" pitchFamily="34" charset="0"/>
              <a:cs typeface="Calibri" pitchFamily="34" charset="0"/>
            </a:endParaRP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 No ser capaz de distinguir afirmaciones, y discutirlas, en lugar de pedir datos de validación</a:t>
            </a: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 Quedarnos con dudas sobre lo escuchado; decir que entendemos cuando no es así</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 Preguntar por preguntar sin un claro foco (compromiso fingido)</a:t>
            </a:r>
            <a:endParaRPr lang="es-ES" sz="2400">
              <a:solidFill>
                <a:schemeClr val="bg1"/>
              </a:solidFill>
              <a:latin typeface="Calibri" pitchFamily="34" charset="0"/>
              <a:ea typeface="Calibri" pitchFamily="34" charset="0"/>
              <a:cs typeface="Calibri" pitchFamily="34" charset="0"/>
            </a:endParaRP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 Falta de apertura en la escucha</a:t>
            </a:r>
          </a:p>
          <a:p>
            <a:pPr marL="342900" indent="-342900" algn="l">
              <a:buClr>
                <a:schemeClr val="bg1"/>
              </a:buClr>
              <a:buFont typeface="Courier New" pitchFamily="49" charset="0"/>
              <a:buChar char="o"/>
            </a:pPr>
            <a:r>
              <a:rPr lang="es-ES" sz="2400">
                <a:solidFill>
                  <a:schemeClr val="bg1"/>
                </a:solidFill>
                <a:latin typeface="Calibri" pitchFamily="34" charset="0"/>
                <a:ea typeface="Calibri" pitchFamily="34" charset="0"/>
                <a:cs typeface="Calibri" pitchFamily="34" charset="0"/>
              </a:rPr>
              <a:t> Interrumpir / Desconcentrar a los que están escuchando</a:t>
            </a:r>
          </a:p>
          <a:p>
            <a:pPr marL="342900" indent="-342900" algn="l">
              <a:buClr>
                <a:schemeClr val="bg1"/>
              </a:buClr>
              <a:buFont typeface="Courier New" pitchFamily="49" charset="0"/>
              <a:buChar char="o"/>
            </a:pPr>
            <a:r>
              <a:rPr lang="es-AR" sz="2400">
                <a:solidFill>
                  <a:schemeClr val="bg1"/>
                </a:solidFill>
                <a:latin typeface="Calibri" pitchFamily="34" charset="0"/>
                <a:ea typeface="Calibri" pitchFamily="34" charset="0"/>
                <a:cs typeface="Calibri" pitchFamily="34" charset="0"/>
              </a:rPr>
              <a:t> Descalificar al interlocutor</a:t>
            </a:r>
            <a:endParaRPr lang="es-ES" sz="2400">
              <a:solidFill>
                <a:schemeClr val="bg1"/>
              </a:solidFill>
              <a:latin typeface="Calibri" pitchFamily="34" charset="0"/>
              <a:ea typeface="Calibri" pitchFamily="34" charset="0"/>
              <a:cs typeface="Calibri" pitchFamily="34" charset="0"/>
            </a:endParaRPr>
          </a:p>
        </p:txBody>
      </p:sp>
      <p:sp>
        <p:nvSpPr>
          <p:cNvPr id="27651" name="Text Box 5"/>
          <p:cNvSpPr txBox="1">
            <a:spLocks noChangeArrowheads="1"/>
          </p:cNvSpPr>
          <p:nvPr/>
        </p:nvSpPr>
        <p:spPr bwMode="auto">
          <a:xfrm>
            <a:off x="1223963" y="188913"/>
            <a:ext cx="6548437" cy="95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AR" sz="3100">
                <a:solidFill>
                  <a:srgbClr val="A50021"/>
                </a:solidFill>
                <a:latin typeface="Candara" pitchFamily="34" charset="0"/>
                <a:ea typeface="ヒラギノ角ゴ Pro W3" pitchFamily="-80" charset="-128"/>
              </a:rPr>
              <a:t>Tarjeta roja</a:t>
            </a:r>
          </a:p>
          <a:p>
            <a:pPr eaLnBrk="1" hangingPunct="1"/>
            <a:r>
              <a:rPr lang="es-ES" sz="3100">
                <a:solidFill>
                  <a:srgbClr val="A50021"/>
                </a:solidFill>
                <a:latin typeface="Candara" pitchFamily="34" charset="0"/>
                <a:ea typeface="ヒラギノ角ゴ Pro W3" pitchFamily="-80" charset="-128"/>
              </a:rPr>
              <a:t>Indicadores del “mal Oyente/Orador”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linds(horizontal)">
                                      <p:cBhvr>
                                        <p:cTn id="11" dur="500"/>
                                        <p:tgtEl>
                                          <p:spTgt spid="4">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linds(horizontal)">
                                      <p:cBhvr>
                                        <p:cTn id="15" dur="500"/>
                                        <p:tgtEl>
                                          <p:spTgt spid="4">
                                            <p:txEl>
                                              <p:pRg st="2" end="2"/>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500"/>
                                        <p:tgtEl>
                                          <p:spTgt spid="4">
                                            <p:txEl>
                                              <p:pRg st="3" end="3"/>
                                            </p:txEl>
                                          </p:spTgt>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linds(horizontal)">
                                      <p:cBhvr>
                                        <p:cTn id="23" dur="500"/>
                                        <p:tgtEl>
                                          <p:spTgt spid="4">
                                            <p:txEl>
                                              <p:pRg st="4" end="4"/>
                                            </p:txEl>
                                          </p:spTgt>
                                        </p:tgtEl>
                                      </p:cBhvr>
                                    </p:animEffect>
                                  </p:childTnLst>
                                </p:cTn>
                              </p:par>
                            </p:childTnLst>
                          </p:cTn>
                        </p:par>
                        <p:par>
                          <p:cTn id="24" fill="hold" nodeType="afterGroup">
                            <p:stCondLst>
                              <p:cond delay="2500"/>
                            </p:stCondLst>
                            <p:childTnLst>
                              <p:par>
                                <p:cTn id="25" presetID="3" presetClass="entr" presetSubtype="1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par>
                          <p:cTn id="28" fill="hold" nodeType="afterGroup">
                            <p:stCondLst>
                              <p:cond delay="3000"/>
                            </p:stCondLst>
                            <p:childTnLst>
                              <p:par>
                                <p:cTn id="29" presetID="3" presetClass="entr" presetSubtype="1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blinds(horizontal)">
                                      <p:cBhvr>
                                        <p:cTn id="31" dur="500"/>
                                        <p:tgtEl>
                                          <p:spTgt spid="4">
                                            <p:txEl>
                                              <p:pRg st="6" end="6"/>
                                            </p:txEl>
                                          </p:spTgt>
                                        </p:tgtEl>
                                      </p:cBhvr>
                                    </p:animEffect>
                                  </p:childTnLst>
                                </p:cTn>
                              </p:par>
                            </p:childTnLst>
                          </p:cTn>
                        </p:par>
                        <p:par>
                          <p:cTn id="32" fill="hold" nodeType="afterGroup">
                            <p:stCondLst>
                              <p:cond delay="3500"/>
                            </p:stCondLst>
                            <p:childTnLst>
                              <p:par>
                                <p:cTn id="33" presetID="3" presetClass="entr" presetSubtype="10" fill="hold"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blinds(horizontal)">
                                      <p:cBhvr>
                                        <p:cTn id="35" dur="500"/>
                                        <p:tgtEl>
                                          <p:spTgt spid="4">
                                            <p:txEl>
                                              <p:pRg st="7" end="7"/>
                                            </p:txEl>
                                          </p:spTgt>
                                        </p:tgtEl>
                                      </p:cBhvr>
                                    </p:animEffect>
                                  </p:childTnLst>
                                </p:cTn>
                              </p:par>
                            </p:childTnLst>
                          </p:cTn>
                        </p:par>
                        <p:par>
                          <p:cTn id="36" fill="hold" nodeType="afterGroup">
                            <p:stCondLst>
                              <p:cond delay="4000"/>
                            </p:stCondLst>
                            <p:childTnLst>
                              <p:par>
                                <p:cTn id="37" presetID="3" presetClass="entr" presetSubtype="10" fill="hold"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blinds(horizontal)">
                                      <p:cBhvr>
                                        <p:cTn id="39" dur="500"/>
                                        <p:tgtEl>
                                          <p:spTgt spid="4">
                                            <p:txEl>
                                              <p:pRg st="8" end="8"/>
                                            </p:txEl>
                                          </p:spTgt>
                                        </p:tgtEl>
                                      </p:cBhvr>
                                    </p:animEffect>
                                  </p:childTnLst>
                                </p:cTn>
                              </p:par>
                            </p:childTnLst>
                          </p:cTn>
                        </p:par>
                        <p:par>
                          <p:cTn id="40" fill="hold" nodeType="afterGroup">
                            <p:stCondLst>
                              <p:cond delay="4500"/>
                            </p:stCondLst>
                            <p:childTnLst>
                              <p:par>
                                <p:cTn id="41" presetID="3" presetClass="entr" presetSubtype="10"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blinds(horizontal)">
                                      <p:cBhvr>
                                        <p:cTn id="43" dur="500"/>
                                        <p:tgtEl>
                                          <p:spTgt spid="4">
                                            <p:txEl>
                                              <p:pRg st="9" end="9"/>
                                            </p:txEl>
                                          </p:spTgt>
                                        </p:tgtEl>
                                      </p:cBhvr>
                                    </p:animEffect>
                                  </p:childTnLst>
                                </p:cTn>
                              </p:par>
                            </p:childTnLst>
                          </p:cTn>
                        </p:par>
                        <p:par>
                          <p:cTn id="44" fill="hold" nodeType="afterGroup">
                            <p:stCondLst>
                              <p:cond delay="5000"/>
                            </p:stCondLst>
                            <p:childTnLst>
                              <p:par>
                                <p:cTn id="45" presetID="3" presetClass="entr" presetSubtype="10" fill="hold"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blinds(horizontal)">
                                      <p:cBhvr>
                                        <p:cTn id="47" dur="500"/>
                                        <p:tgtEl>
                                          <p:spTgt spid="4">
                                            <p:txEl>
                                              <p:pRg st="10" end="10"/>
                                            </p:txEl>
                                          </p:spTgt>
                                        </p:tgtEl>
                                      </p:cBhvr>
                                    </p:animEffect>
                                  </p:childTnLst>
                                </p:cTn>
                              </p:par>
                            </p:childTnLst>
                          </p:cTn>
                        </p:par>
                        <p:par>
                          <p:cTn id="48" fill="hold" nodeType="afterGroup">
                            <p:stCondLst>
                              <p:cond delay="5500"/>
                            </p:stCondLst>
                            <p:childTnLst>
                              <p:par>
                                <p:cTn id="49" presetID="1" presetClass="entr" presetSubtype="0" fill="hold" nodeType="after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childTnLst>
                                </p:cTn>
                              </p:par>
                            </p:childTnLst>
                          </p:cTn>
                        </p:par>
                        <p:par>
                          <p:cTn id="51" fill="hold" nodeType="afterGroup">
                            <p:stCondLst>
                              <p:cond delay="5500"/>
                            </p:stCondLst>
                            <p:childTnLst>
                              <p:par>
                                <p:cTn id="52" presetID="1" presetClass="entr" presetSubtype="0" fill="hold" nodeType="afterEffect">
                                  <p:stCondLst>
                                    <p:cond delay="0"/>
                                  </p:stCondLst>
                                  <p:childTnLst>
                                    <p:set>
                                      <p:cBhvr>
                                        <p:cTn id="53" dur="1" fill="hold">
                                          <p:stCondLst>
                                            <p:cond delay="0"/>
                                          </p:stCondLst>
                                        </p:cTn>
                                        <p:tgtEl>
                                          <p:spTgt spid="4">
                                            <p:txEl>
                                              <p:pRg st="1" end="1"/>
                                            </p:txEl>
                                          </p:spTgt>
                                        </p:tgtEl>
                                        <p:attrNameLst>
                                          <p:attrName>style.visibility</p:attrName>
                                        </p:attrNameLst>
                                      </p:cBhvr>
                                      <p:to>
                                        <p:strVal val="visible"/>
                                      </p:to>
                                    </p:set>
                                  </p:childTnLst>
                                </p:cTn>
                              </p:par>
                            </p:childTnLst>
                          </p:cTn>
                        </p:par>
                        <p:par>
                          <p:cTn id="54" fill="hold" nodeType="afterGroup">
                            <p:stCondLst>
                              <p:cond delay="5500"/>
                            </p:stCondLst>
                            <p:childTnLst>
                              <p:par>
                                <p:cTn id="55" presetID="1" presetClass="entr" presetSubtype="0" fill="hold" nodeType="after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childTnLst>
                                </p:cTn>
                              </p:par>
                            </p:childTnLst>
                          </p:cTn>
                        </p:par>
                        <p:par>
                          <p:cTn id="57" fill="hold" nodeType="afterGroup">
                            <p:stCondLst>
                              <p:cond delay="5500"/>
                            </p:stCondLst>
                            <p:childTnLst>
                              <p:par>
                                <p:cTn id="58" presetID="1" presetClass="entr" presetSubtype="0" fill="hold" nodeType="after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childTnLst>
                                </p:cTn>
                              </p:par>
                            </p:childTnLst>
                          </p:cTn>
                        </p:par>
                        <p:par>
                          <p:cTn id="60" fill="hold" nodeType="afterGroup">
                            <p:stCondLst>
                              <p:cond delay="5500"/>
                            </p:stCondLst>
                            <p:childTnLst>
                              <p:par>
                                <p:cTn id="61" presetID="1" presetClass="entr" presetSubtype="0" fill="hold" nodeType="after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par>
                          <p:cTn id="63" fill="hold" nodeType="afterGroup">
                            <p:stCondLst>
                              <p:cond delay="5500"/>
                            </p:stCondLst>
                            <p:childTnLst>
                              <p:par>
                                <p:cTn id="64" presetID="1" presetClass="entr" presetSubtype="0" fill="hold" nodeType="afterEffect">
                                  <p:stCondLst>
                                    <p:cond delay="0"/>
                                  </p:stCondLst>
                                  <p:childTnLst>
                                    <p:set>
                                      <p:cBhvr>
                                        <p:cTn id="65" dur="1" fill="hold">
                                          <p:stCondLst>
                                            <p:cond delay="0"/>
                                          </p:stCondLst>
                                        </p:cTn>
                                        <p:tgtEl>
                                          <p:spTgt spid="4">
                                            <p:txEl>
                                              <p:pRg st="5" end="5"/>
                                            </p:txEl>
                                          </p:spTgt>
                                        </p:tgtEl>
                                        <p:attrNameLst>
                                          <p:attrName>style.visibility</p:attrName>
                                        </p:attrNameLst>
                                      </p:cBhvr>
                                      <p:to>
                                        <p:strVal val="visible"/>
                                      </p:to>
                                    </p:set>
                                  </p:childTnLst>
                                </p:cTn>
                              </p:par>
                            </p:childTnLst>
                          </p:cTn>
                        </p:par>
                        <p:par>
                          <p:cTn id="66" fill="hold" nodeType="afterGroup">
                            <p:stCondLst>
                              <p:cond delay="5500"/>
                            </p:stCondLst>
                            <p:childTnLst>
                              <p:par>
                                <p:cTn id="67" presetID="1" presetClass="entr" presetSubtype="0" fill="hold" nodeType="afterEffect">
                                  <p:stCondLst>
                                    <p:cond delay="0"/>
                                  </p:stCondLst>
                                  <p:childTnLst>
                                    <p:set>
                                      <p:cBhvr>
                                        <p:cTn id="68" dur="1" fill="hold">
                                          <p:stCondLst>
                                            <p:cond delay="0"/>
                                          </p:stCondLst>
                                        </p:cTn>
                                        <p:tgtEl>
                                          <p:spTgt spid="4">
                                            <p:txEl>
                                              <p:pRg st="6" end="6"/>
                                            </p:txEl>
                                          </p:spTgt>
                                        </p:tgtEl>
                                        <p:attrNameLst>
                                          <p:attrName>style.visibility</p:attrName>
                                        </p:attrNameLst>
                                      </p:cBhvr>
                                      <p:to>
                                        <p:strVal val="visible"/>
                                      </p:to>
                                    </p:set>
                                  </p:childTnLst>
                                </p:cTn>
                              </p:par>
                            </p:childTnLst>
                          </p:cTn>
                        </p:par>
                        <p:par>
                          <p:cTn id="69" fill="hold" nodeType="afterGroup">
                            <p:stCondLst>
                              <p:cond delay="5500"/>
                            </p:stCondLst>
                            <p:childTnLst>
                              <p:par>
                                <p:cTn id="70" presetID="1" presetClass="entr" presetSubtype="0" fill="hold" nodeType="afterEffect">
                                  <p:stCondLst>
                                    <p:cond delay="0"/>
                                  </p:stCondLst>
                                  <p:childTnLst>
                                    <p:set>
                                      <p:cBhvr>
                                        <p:cTn id="71" dur="1" fill="hold">
                                          <p:stCondLst>
                                            <p:cond delay="0"/>
                                          </p:stCondLst>
                                        </p:cTn>
                                        <p:tgtEl>
                                          <p:spTgt spid="4">
                                            <p:txEl>
                                              <p:pRg st="7" end="7"/>
                                            </p:txEl>
                                          </p:spTgt>
                                        </p:tgtEl>
                                        <p:attrNameLst>
                                          <p:attrName>style.visibility</p:attrName>
                                        </p:attrNameLst>
                                      </p:cBhvr>
                                      <p:to>
                                        <p:strVal val="visible"/>
                                      </p:to>
                                    </p:set>
                                  </p:childTnLst>
                                </p:cTn>
                              </p:par>
                            </p:childTnLst>
                          </p:cTn>
                        </p:par>
                        <p:par>
                          <p:cTn id="72" fill="hold" nodeType="afterGroup">
                            <p:stCondLst>
                              <p:cond delay="5500"/>
                            </p:stCondLst>
                            <p:childTnLst>
                              <p:par>
                                <p:cTn id="73" presetID="1" presetClass="entr" presetSubtype="0" fill="hold" nodeType="after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childTnLst>
                                </p:cTn>
                              </p:par>
                            </p:childTnLst>
                          </p:cTn>
                        </p:par>
                        <p:par>
                          <p:cTn id="75" fill="hold" nodeType="afterGroup">
                            <p:stCondLst>
                              <p:cond delay="5500"/>
                            </p:stCondLst>
                            <p:childTnLst>
                              <p:par>
                                <p:cTn id="76" presetID="1" presetClass="entr" presetSubtype="0" fill="hold" nodeType="afterEffect">
                                  <p:stCondLst>
                                    <p:cond delay="0"/>
                                  </p:stCondLst>
                                  <p:childTnLst>
                                    <p:set>
                                      <p:cBhvr>
                                        <p:cTn id="77" dur="1" fill="hold">
                                          <p:stCondLst>
                                            <p:cond delay="0"/>
                                          </p:stCondLst>
                                        </p:cTn>
                                        <p:tgtEl>
                                          <p:spTgt spid="4">
                                            <p:txEl>
                                              <p:pRg st="9" end="9"/>
                                            </p:txEl>
                                          </p:spTgt>
                                        </p:tgtEl>
                                        <p:attrNameLst>
                                          <p:attrName>style.visibility</p:attrName>
                                        </p:attrNameLst>
                                      </p:cBhvr>
                                      <p:to>
                                        <p:strVal val="visible"/>
                                      </p:to>
                                    </p:set>
                                  </p:childTnLst>
                                </p:cTn>
                              </p:par>
                            </p:childTnLst>
                          </p:cTn>
                        </p:par>
                        <p:par>
                          <p:cTn id="78" fill="hold" nodeType="afterGroup">
                            <p:stCondLst>
                              <p:cond delay="5500"/>
                            </p:stCondLst>
                            <p:childTnLst>
                              <p:par>
                                <p:cTn id="79" presetID="1" presetClass="entr" presetSubtype="0" fill="hold" nodeType="afterEffect">
                                  <p:stCondLst>
                                    <p:cond delay="0"/>
                                  </p:stCondLst>
                                  <p:childTnLst>
                                    <p:set>
                                      <p:cBhvr>
                                        <p:cTn id="8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Marcador de contenido"/>
          <p:cNvSpPr txBox="1">
            <a:spLocks/>
          </p:cNvSpPr>
          <p:nvPr/>
        </p:nvSpPr>
        <p:spPr bwMode="auto">
          <a:xfrm>
            <a:off x="560388" y="1665288"/>
            <a:ext cx="8115300" cy="427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lnSpc>
                <a:spcPct val="120000"/>
              </a:lnSpc>
              <a:spcBef>
                <a:spcPct val="20000"/>
              </a:spcBef>
              <a:buFontTx/>
              <a:buChar char="•"/>
            </a:pPr>
            <a:endParaRPr lang="es-ES" sz="2000">
              <a:solidFill>
                <a:schemeClr val="bg1"/>
              </a:solidFill>
              <a:latin typeface="Calibri" pitchFamily="34" charset="0"/>
              <a:ea typeface="ヒラギノ角ゴ Pro W3" pitchFamily="-80" charset="-128"/>
              <a:cs typeface="Calibri" pitchFamily="34" charset="0"/>
            </a:endParaRPr>
          </a:p>
        </p:txBody>
      </p:sp>
      <p:sp>
        <p:nvSpPr>
          <p:cNvPr id="29699" name="Text Box 5"/>
          <p:cNvSpPr txBox="1">
            <a:spLocks noChangeArrowheads="1"/>
          </p:cNvSpPr>
          <p:nvPr/>
        </p:nvSpPr>
        <p:spPr bwMode="auto">
          <a:xfrm>
            <a:off x="568325" y="188913"/>
            <a:ext cx="1492250"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ES" sz="3100">
                <a:solidFill>
                  <a:srgbClr val="A50021"/>
                </a:solidFill>
                <a:latin typeface="Candara" pitchFamily="34" charset="0"/>
                <a:ea typeface="ヒラギノ角ゴ Pro W3" pitchFamily="-80" charset="-128"/>
              </a:rPr>
              <a:t>Síntesis</a:t>
            </a:r>
          </a:p>
        </p:txBody>
      </p:sp>
      <p:sp>
        <p:nvSpPr>
          <p:cNvPr id="4" name="AutoShape 6"/>
          <p:cNvSpPr>
            <a:spLocks noChangeArrowheads="1"/>
          </p:cNvSpPr>
          <p:nvPr/>
        </p:nvSpPr>
        <p:spPr bwMode="auto">
          <a:xfrm>
            <a:off x="342900" y="800100"/>
            <a:ext cx="8496300" cy="5400675"/>
          </a:xfrm>
          <a:prstGeom prst="roundRect">
            <a:avLst>
              <a:gd name="adj" fmla="val 5407"/>
            </a:avLst>
          </a:prstGeom>
          <a:solidFill>
            <a:srgbClr val="0B3D9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marL="342900" indent="-342900" algn="l">
              <a:lnSpc>
                <a:spcPct val="120000"/>
              </a:lnSpc>
              <a:buFont typeface="Courier New" pitchFamily="49" charset="0"/>
              <a:buChar char="o"/>
            </a:pPr>
            <a:endParaRPr lang="es-ES" sz="2400">
              <a:solidFill>
                <a:schemeClr val="bg1"/>
              </a:solidFill>
              <a:latin typeface="Calibri" pitchFamily="34" charset="0"/>
              <a:ea typeface="Calibri" pitchFamily="34" charset="0"/>
              <a:cs typeface="Calibri" pitchFamily="34" charset="0"/>
            </a:endParaRP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Escuchar implica PERCIBIR + INTERPRETAR</a:t>
            </a: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Como somos OBSERVADORES diferentes siempre habrá una “brecha” entre quien habla y quien escucha</a:t>
            </a: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Tanto el ORADOR como el OYENTE son “responsables” de reducir la brecha</a:t>
            </a: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Cuándo logramos dominar la competencia de la ESCUCHA? Cuándo a través de la INDAGACIÒN, COMPARTIR INQUIETUDES y VERIFICAR ESCUCHAS logramos reducir al máximo la brecha del mensaje</a:t>
            </a:r>
          </a:p>
          <a:p>
            <a:pPr marL="342900" indent="-342900">
              <a:lnSpc>
                <a:spcPct val="120000"/>
              </a:lnSpc>
              <a:buFont typeface="Courier New" pitchFamily="49" charset="0"/>
              <a:buChar char="o"/>
            </a:pPr>
            <a:endParaRPr lang="es-ES" sz="2400">
              <a:solidFill>
                <a:schemeClr val="bg1"/>
              </a:solidFill>
              <a:latin typeface="Calibri" pitchFamily="34" charset="0"/>
              <a:ea typeface="Calibri" pitchFamily="34" charset="0"/>
              <a:cs typeface="Calibri"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500"/>
                                        <p:tgtEl>
                                          <p:spTgt spid="4">
                                            <p:txEl>
                                              <p:pRg st="1" end="1"/>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up)">
                                      <p:cBhvr>
                                        <p:cTn id="11" dur="500"/>
                                        <p:tgtEl>
                                          <p:spTgt spid="4">
                                            <p:txEl>
                                              <p:pRg st="2" end="2"/>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up)">
                                      <p:cBhvr>
                                        <p:cTn id="15" dur="500"/>
                                        <p:tgtEl>
                                          <p:spTgt spid="4">
                                            <p:txEl>
                                              <p:pRg st="3" end="3"/>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up)">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323850" y="555625"/>
            <a:ext cx="8316913" cy="409575"/>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30000"/>
              </a:lnSpc>
              <a:defRPr/>
            </a:pPr>
            <a:r>
              <a:rPr lang="es-AR" sz="1600" b="0" smtClean="0">
                <a:latin typeface="Calibri" pitchFamily="34" charset="0"/>
                <a:ea typeface="ヒラギノ角ゴ Pro W3" pitchFamily="-80" charset="-128"/>
              </a:rPr>
              <a:t> </a:t>
            </a:r>
            <a:endParaRPr lang="es-AR" sz="2600" b="0" smtClean="0">
              <a:solidFill>
                <a:srgbClr val="0066FF"/>
              </a:solidFill>
              <a:effectLst>
                <a:outerShdw blurRad="38100" dist="38100" dir="2700000" algn="tl">
                  <a:srgbClr val="C0C0C0"/>
                </a:outerShdw>
              </a:effectLst>
              <a:latin typeface="Calibri" pitchFamily="34" charset="0"/>
              <a:ea typeface="ヒラギノ角ゴ Pro W3" pitchFamily="-80" charset="-128"/>
            </a:endParaRPr>
          </a:p>
        </p:txBody>
      </p:sp>
      <p:sp>
        <p:nvSpPr>
          <p:cNvPr id="392204" name="Rectangle 12"/>
          <p:cNvSpPr>
            <a:spLocks noChangeArrowheads="1"/>
          </p:cNvSpPr>
          <p:nvPr/>
        </p:nvSpPr>
        <p:spPr bwMode="auto">
          <a:xfrm>
            <a:off x="228600" y="838200"/>
            <a:ext cx="8839200" cy="538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lnSpc>
                <a:spcPct val="100000"/>
              </a:lnSpc>
              <a:tabLst>
                <a:tab pos="228600" algn="l"/>
              </a:tabLst>
            </a:pPr>
            <a:r>
              <a:rPr lang="es-ES_tradnl" sz="2800" b="0">
                <a:solidFill>
                  <a:srgbClr val="5F5F5F"/>
                </a:solidFill>
                <a:latin typeface="Candara" pitchFamily="34" charset="0"/>
                <a:ea typeface="ヒラギノ角ゴ Pro W3" pitchFamily="-80" charset="-128"/>
              </a:rPr>
              <a:t>Cuando realicen la entrevista al </a:t>
            </a:r>
            <a:r>
              <a:rPr lang="es-ES_tradnl" sz="2800" b="0" i="1">
                <a:solidFill>
                  <a:srgbClr val="5F5F5F"/>
                </a:solidFill>
                <a:latin typeface="Candara" pitchFamily="34" charset="0"/>
                <a:ea typeface="ヒラギノ角ゴ Pro W3" pitchFamily="-80" charset="-128"/>
              </a:rPr>
              <a:t>Responsable del Sector</a:t>
            </a:r>
            <a:r>
              <a:rPr lang="es-ES_tradnl" sz="2800" b="0">
                <a:solidFill>
                  <a:srgbClr val="5F5F5F"/>
                </a:solidFill>
                <a:latin typeface="Candara" pitchFamily="34" charset="0"/>
                <a:ea typeface="ヒラギノ角ゴ Pro W3" pitchFamily="-80" charset="-128"/>
              </a:rPr>
              <a:t>, háganlo desde la </a:t>
            </a:r>
            <a:r>
              <a:rPr lang="es-ES_tradnl" sz="2800" b="0">
                <a:solidFill>
                  <a:srgbClr val="990033"/>
                </a:solidFill>
                <a:latin typeface="Candara" pitchFamily="34" charset="0"/>
                <a:ea typeface="ヒラギノ角ゴ Pro W3" pitchFamily="-80" charset="-128"/>
              </a:rPr>
              <a:t>ESCUCHA ACTIVA</a:t>
            </a:r>
            <a:endParaRPr lang="es-ES_tradnl" sz="2800" b="0">
              <a:solidFill>
                <a:srgbClr val="5F5F5F"/>
              </a:solidFill>
              <a:latin typeface="Candara" pitchFamily="34" charset="0"/>
              <a:ea typeface="ヒラギノ角ゴ Pro W3" pitchFamily="-80" charset="-128"/>
            </a:endParaRPr>
          </a:p>
          <a:p>
            <a:pPr algn="l" eaLnBrk="0" hangingPunct="0">
              <a:lnSpc>
                <a:spcPct val="100000"/>
              </a:lnSpc>
              <a:tabLst>
                <a:tab pos="228600" algn="l"/>
              </a:tabLst>
            </a:pPr>
            <a:endParaRPr lang="es-ES_tradnl" sz="2800" b="0">
              <a:solidFill>
                <a:srgbClr val="5F5F5F"/>
              </a:solidFill>
              <a:latin typeface="Candara" pitchFamily="34" charset="0"/>
              <a:ea typeface="ヒラギノ角ゴ Pro W3" pitchFamily="-80" charset="-128"/>
            </a:endParaRPr>
          </a:p>
          <a:p>
            <a:pPr algn="l" eaLnBrk="0" hangingPunct="0">
              <a:lnSpc>
                <a:spcPct val="100000"/>
              </a:lnSpc>
              <a:tabLst>
                <a:tab pos="228600" algn="l"/>
              </a:tabLst>
            </a:pPr>
            <a:r>
              <a:rPr lang="es-ES_tradnl" sz="2400" b="0">
                <a:solidFill>
                  <a:srgbClr val="5F5F5F"/>
                </a:solidFill>
                <a:latin typeface="Candara" pitchFamily="34" charset="0"/>
                <a:ea typeface="ヒラギノ角ゴ Pro W3" pitchFamily="-80" charset="-128"/>
              </a:rPr>
              <a:t>Asegúrense de transmitir la </a:t>
            </a:r>
            <a:r>
              <a:rPr lang="es-ES_tradnl" sz="2400">
                <a:solidFill>
                  <a:schemeClr val="bg2"/>
                </a:solidFill>
                <a:latin typeface="Candara" pitchFamily="34" charset="0"/>
                <a:ea typeface="ヒラギノ角ゴ Pro W3" pitchFamily="-80" charset="-128"/>
              </a:rPr>
              <a:t>INQUIETUD</a:t>
            </a:r>
            <a:r>
              <a:rPr lang="es-ES_tradnl" sz="2400" b="0">
                <a:solidFill>
                  <a:srgbClr val="5F5F5F"/>
                </a:solidFill>
                <a:latin typeface="Candara" pitchFamily="34" charset="0"/>
                <a:ea typeface="ヒラギノ角ゴ Pro W3" pitchFamily="-80" charset="-128"/>
              </a:rPr>
              <a:t> que los lleva a entrevistarlo; de este modo les dará información relevante para el TP, haciendo foco en lo que necesitan (apóyense en la guía del TP)</a:t>
            </a:r>
          </a:p>
          <a:p>
            <a:pPr algn="l" eaLnBrk="0" hangingPunct="0">
              <a:lnSpc>
                <a:spcPct val="100000"/>
              </a:lnSpc>
              <a:tabLst>
                <a:tab pos="228600" algn="l"/>
              </a:tabLst>
            </a:pPr>
            <a:endParaRPr lang="es-ES_tradnl" sz="2400" b="0">
              <a:solidFill>
                <a:srgbClr val="5F5F5F"/>
              </a:solidFill>
              <a:latin typeface="Candara" pitchFamily="34" charset="0"/>
              <a:ea typeface="ヒラギノ角ゴ Pro W3" pitchFamily="-80" charset="-128"/>
            </a:endParaRPr>
          </a:p>
          <a:p>
            <a:pPr algn="l" eaLnBrk="0" hangingPunct="0">
              <a:lnSpc>
                <a:spcPct val="100000"/>
              </a:lnSpc>
              <a:tabLst>
                <a:tab pos="228600" algn="l"/>
              </a:tabLst>
            </a:pPr>
            <a:r>
              <a:rPr lang="es-ES_tradnl" sz="2400">
                <a:solidFill>
                  <a:schemeClr val="bg2"/>
                </a:solidFill>
                <a:latin typeface="Candara" pitchFamily="34" charset="0"/>
                <a:ea typeface="ヒラギノ角ゴ Pro W3" pitchFamily="-80" charset="-128"/>
              </a:rPr>
              <a:t>VERIFIQUEN LA ESCUCHA</a:t>
            </a:r>
            <a:r>
              <a:rPr lang="es-ES_tradnl" sz="2400" b="0">
                <a:solidFill>
                  <a:srgbClr val="5F5F5F"/>
                </a:solidFill>
                <a:latin typeface="Candara" pitchFamily="34" charset="0"/>
                <a:ea typeface="ヒラギノ角ゴ Pro W3" pitchFamily="-80" charset="-128"/>
              </a:rPr>
              <a:t>; seguramente utilizará términos o describirá procesos que Uds. desconocen; sospechen de aquello que creen estar entendiendo.</a:t>
            </a:r>
          </a:p>
          <a:p>
            <a:pPr algn="l" eaLnBrk="0" hangingPunct="0">
              <a:lnSpc>
                <a:spcPct val="100000"/>
              </a:lnSpc>
              <a:tabLst>
                <a:tab pos="228600" algn="l"/>
              </a:tabLst>
            </a:pPr>
            <a:endParaRPr lang="es-ES_tradnl" sz="2400" b="0">
              <a:solidFill>
                <a:srgbClr val="5F5F5F"/>
              </a:solidFill>
              <a:latin typeface="Candara" pitchFamily="34" charset="0"/>
              <a:ea typeface="ヒラギノ角ゴ Pro W3" pitchFamily="-80" charset="-128"/>
            </a:endParaRPr>
          </a:p>
          <a:p>
            <a:pPr algn="l" eaLnBrk="0" hangingPunct="0">
              <a:lnSpc>
                <a:spcPct val="100000"/>
              </a:lnSpc>
              <a:tabLst>
                <a:tab pos="228600" algn="l"/>
              </a:tabLst>
            </a:pPr>
            <a:r>
              <a:rPr lang="es-ES_tradnl" sz="2400">
                <a:solidFill>
                  <a:schemeClr val="bg2"/>
                </a:solidFill>
                <a:latin typeface="Candara" pitchFamily="34" charset="0"/>
                <a:ea typeface="ヒラギノ角ゴ Pro W3" pitchFamily="-80" charset="-128"/>
              </a:rPr>
              <a:t>INDAGUEN</a:t>
            </a:r>
            <a:r>
              <a:rPr lang="es-ES_tradnl" sz="2400" b="0">
                <a:solidFill>
                  <a:srgbClr val="5F5F5F"/>
                </a:solidFill>
                <a:latin typeface="Candara" pitchFamily="34" charset="0"/>
                <a:ea typeface="ヒラギノ角ゴ Pro W3" pitchFamily="-80" charset="-128"/>
              </a:rPr>
              <a:t> y amplíen la información para asegurarse que están interpretando adecuadamente (apóyense para esto en las fichas de la Cátedra).</a:t>
            </a:r>
            <a:endParaRPr lang="es-ES_tradnl" sz="2400">
              <a:solidFill>
                <a:srgbClr val="990033"/>
              </a:solidFill>
              <a:latin typeface="Boopee" pitchFamily="2" charset="0"/>
              <a:ea typeface="ヒラギノ角ゴ Pro W3" pitchFamily="-80" charset="-128"/>
            </a:endParaRPr>
          </a:p>
        </p:txBody>
      </p:sp>
      <p:sp>
        <p:nvSpPr>
          <p:cNvPr id="30724" name="Text Box 2"/>
          <p:cNvSpPr txBox="1">
            <a:spLocks noChangeArrowheads="1"/>
          </p:cNvSpPr>
          <p:nvPr/>
        </p:nvSpPr>
        <p:spPr bwMode="auto">
          <a:xfrm>
            <a:off x="0" y="152400"/>
            <a:ext cx="9144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nSpc>
                <a:spcPct val="100000"/>
              </a:lnSpc>
              <a:buFont typeface="Wingdings" pitchFamily="2" charset="2"/>
              <a:buNone/>
            </a:pPr>
            <a:r>
              <a:rPr lang="es-ES" sz="3000">
                <a:solidFill>
                  <a:srgbClr val="990033"/>
                </a:solidFill>
                <a:latin typeface="Candara" pitchFamily="34" charset="0"/>
                <a:ea typeface="ヒラギノ角ゴ Pro W3" pitchFamily="-80" charset="-128"/>
              </a:rPr>
              <a:t>¿Empezamos a aplicar lo que acabamos de aprender?</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92204"/>
                                        </p:tgtEl>
                                        <p:attrNameLst>
                                          <p:attrName>style.visibility</p:attrName>
                                        </p:attrNameLst>
                                      </p:cBhvr>
                                      <p:to>
                                        <p:strVal val="visible"/>
                                      </p:to>
                                    </p:set>
                                    <p:animEffect transition="in" filter="slide(fromBottom)">
                                      <p:cBhvr>
                                        <p:cTn id="7" dur="1000"/>
                                        <p:tgtEl>
                                          <p:spTgt spid="392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3382963" y="3033713"/>
            <a:ext cx="92075"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none" lIns="0" anchor="b">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endParaRPr lang="es-ES" sz="2400">
              <a:solidFill>
                <a:schemeClr val="accent2"/>
              </a:solidFill>
              <a:latin typeface="Verdana" pitchFamily="34" charset="0"/>
            </a:endParaRPr>
          </a:p>
        </p:txBody>
      </p:sp>
      <p:sp>
        <p:nvSpPr>
          <p:cNvPr id="382978" name="Text Box 2"/>
          <p:cNvSpPr txBox="1">
            <a:spLocks noChangeArrowheads="1"/>
          </p:cNvSpPr>
          <p:nvPr/>
        </p:nvSpPr>
        <p:spPr bwMode="auto">
          <a:xfrm>
            <a:off x="1371600" y="334963"/>
            <a:ext cx="6629400" cy="579437"/>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lnSpc>
                <a:spcPct val="100000"/>
              </a:lnSpc>
              <a:buFont typeface="Wingdings" pitchFamily="2" charset="2"/>
              <a:buNone/>
              <a:defRPr/>
            </a:pP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Bibliografía</a:t>
            </a:r>
          </a:p>
        </p:txBody>
      </p:sp>
      <p:sp>
        <p:nvSpPr>
          <p:cNvPr id="31748" name="Text Box 11"/>
          <p:cNvSpPr txBox="1">
            <a:spLocks noChangeArrowheads="1"/>
          </p:cNvSpPr>
          <p:nvPr/>
        </p:nvSpPr>
        <p:spPr bwMode="auto">
          <a:xfrm>
            <a:off x="457200" y="4572000"/>
            <a:ext cx="487680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anchor="b">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l" eaLnBrk="1" hangingPunct="1">
              <a:buFont typeface="Wingdings" pitchFamily="2" charset="2"/>
              <a:buNone/>
            </a:pPr>
            <a:r>
              <a:rPr lang="es-AR" sz="2400">
                <a:solidFill>
                  <a:srgbClr val="990033"/>
                </a:solidFill>
                <a:latin typeface="Candara" pitchFamily="34" charset="0"/>
              </a:rPr>
              <a:t>Echeverría, Rafael y Pizarro, Alicia</a:t>
            </a:r>
          </a:p>
          <a:p>
            <a:pPr algn="l" eaLnBrk="1" hangingPunct="1">
              <a:buFont typeface="Wingdings" pitchFamily="2" charset="2"/>
              <a:buNone/>
            </a:pPr>
            <a:r>
              <a:rPr lang="es-AR" sz="2400">
                <a:solidFill>
                  <a:schemeClr val="bg2"/>
                </a:solidFill>
                <a:latin typeface="Candara" pitchFamily="34" charset="0"/>
              </a:rPr>
              <a:t>“El Observador y la Acción Humana”</a:t>
            </a:r>
          </a:p>
          <a:p>
            <a:pPr algn="l" eaLnBrk="1" hangingPunct="1">
              <a:buFont typeface="Wingdings" pitchFamily="2" charset="2"/>
              <a:buNone/>
            </a:pPr>
            <a:r>
              <a:rPr lang="es-AR" sz="2400" b="0">
                <a:solidFill>
                  <a:schemeClr val="accent2"/>
                </a:solidFill>
                <a:latin typeface="Candara" pitchFamily="34" charset="0"/>
              </a:rPr>
              <a:t>Newfield Consulting</a:t>
            </a:r>
          </a:p>
          <a:p>
            <a:pPr algn="l" eaLnBrk="1" hangingPunct="1">
              <a:buFont typeface="Wingdings" pitchFamily="2" charset="2"/>
              <a:buNone/>
            </a:pPr>
            <a:r>
              <a:rPr lang="es-AR" sz="2400" b="0">
                <a:solidFill>
                  <a:schemeClr val="accent2"/>
                </a:solidFill>
                <a:latin typeface="Candara" pitchFamily="34" charset="0"/>
              </a:rPr>
              <a:t>México 1996</a:t>
            </a:r>
          </a:p>
        </p:txBody>
      </p:sp>
      <p:pic>
        <p:nvPicPr>
          <p:cNvPr id="31749"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600200"/>
            <a:ext cx="18605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31750"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600" y="3813175"/>
            <a:ext cx="30480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1751" name="Text Box 14"/>
          <p:cNvSpPr txBox="1">
            <a:spLocks noChangeArrowheads="1"/>
          </p:cNvSpPr>
          <p:nvPr/>
        </p:nvSpPr>
        <p:spPr bwMode="auto">
          <a:xfrm>
            <a:off x="2590800" y="1828800"/>
            <a:ext cx="487680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anchor="b">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algn="l" eaLnBrk="1" hangingPunct="1">
              <a:buFont typeface="Wingdings" pitchFamily="2" charset="2"/>
              <a:buNone/>
            </a:pPr>
            <a:r>
              <a:rPr lang="es-AR" sz="2400">
                <a:solidFill>
                  <a:srgbClr val="990033"/>
                </a:solidFill>
                <a:latin typeface="Candara" pitchFamily="34" charset="0"/>
              </a:rPr>
              <a:t>Echeverría, Rafael </a:t>
            </a:r>
          </a:p>
          <a:p>
            <a:pPr algn="l" eaLnBrk="1" hangingPunct="1">
              <a:buFont typeface="Wingdings" pitchFamily="2" charset="2"/>
              <a:buNone/>
            </a:pPr>
            <a:r>
              <a:rPr lang="es-AR" sz="2400">
                <a:solidFill>
                  <a:schemeClr val="bg2"/>
                </a:solidFill>
                <a:latin typeface="Candara" pitchFamily="34" charset="0"/>
              </a:rPr>
              <a:t>“Ontología del Lenguaje”</a:t>
            </a:r>
          </a:p>
          <a:p>
            <a:pPr algn="l" eaLnBrk="1" hangingPunct="1">
              <a:buFont typeface="Wingdings" pitchFamily="2" charset="2"/>
              <a:buNone/>
            </a:pPr>
            <a:r>
              <a:rPr lang="es-AR" sz="2400" b="0">
                <a:solidFill>
                  <a:schemeClr val="accent2"/>
                </a:solidFill>
                <a:latin typeface="Candara" pitchFamily="34" charset="0"/>
              </a:rPr>
              <a:t>Ediciones Granica</a:t>
            </a:r>
          </a:p>
          <a:p>
            <a:pPr algn="l" eaLnBrk="1" hangingPunct="1">
              <a:buFont typeface="Wingdings" pitchFamily="2" charset="2"/>
              <a:buNone/>
            </a:pPr>
            <a:r>
              <a:rPr lang="es-AR" sz="2400" b="0">
                <a:solidFill>
                  <a:schemeClr val="accent2"/>
                </a:solidFill>
                <a:latin typeface="Candara" pitchFamily="34" charset="0"/>
              </a:rPr>
              <a:t>Buenos Aires 2008</a:t>
            </a:r>
          </a:p>
        </p:txBody>
      </p:sp>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 Marcador de contenido"/>
          <p:cNvSpPr txBox="1">
            <a:spLocks/>
          </p:cNvSpPr>
          <p:nvPr/>
        </p:nvSpPr>
        <p:spPr bwMode="auto">
          <a:xfrm>
            <a:off x="560388" y="1665288"/>
            <a:ext cx="8115300" cy="427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lnSpc>
                <a:spcPct val="120000"/>
              </a:lnSpc>
              <a:spcBef>
                <a:spcPct val="20000"/>
              </a:spcBef>
              <a:buFontTx/>
              <a:buChar char="•"/>
            </a:pPr>
            <a:endParaRPr lang="es-ES" sz="2000">
              <a:solidFill>
                <a:schemeClr val="bg1"/>
              </a:solidFill>
              <a:latin typeface="Calibri" pitchFamily="34" charset="0"/>
              <a:ea typeface="ヒラギノ角ゴ Pro W3" pitchFamily="-80" charset="-128"/>
              <a:cs typeface="Calibri" pitchFamily="34" charset="0"/>
            </a:endParaRPr>
          </a:p>
        </p:txBody>
      </p:sp>
      <p:sp>
        <p:nvSpPr>
          <p:cNvPr id="14339" name="Text Box 5"/>
          <p:cNvSpPr txBox="1">
            <a:spLocks noChangeArrowheads="1"/>
          </p:cNvSpPr>
          <p:nvPr/>
        </p:nvSpPr>
        <p:spPr bwMode="auto">
          <a:xfrm>
            <a:off x="304800" y="206375"/>
            <a:ext cx="8669338"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ES" sz="2800">
                <a:solidFill>
                  <a:srgbClr val="A50021"/>
                </a:solidFill>
                <a:latin typeface="Candara" pitchFamily="34" charset="0"/>
                <a:ea typeface="ヒラギノ角ゴ Pro W3" pitchFamily="-80" charset="-128"/>
              </a:rPr>
              <a:t>Retomamos lo visto en la competencia del Observador?</a:t>
            </a:r>
          </a:p>
        </p:txBody>
      </p:sp>
      <p:sp>
        <p:nvSpPr>
          <p:cNvPr id="4" name="AutoShape 6"/>
          <p:cNvSpPr>
            <a:spLocks noChangeArrowheads="1"/>
          </p:cNvSpPr>
          <p:nvPr/>
        </p:nvSpPr>
        <p:spPr bwMode="auto">
          <a:xfrm>
            <a:off x="323850" y="800100"/>
            <a:ext cx="8496300" cy="5400675"/>
          </a:xfrm>
          <a:prstGeom prst="roundRect">
            <a:avLst>
              <a:gd name="adj" fmla="val 5407"/>
            </a:avLst>
          </a:prstGeom>
          <a:solidFill>
            <a:srgbClr val="0B3D91"/>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Somos observadores de la realidad que nos rodea.</a:t>
            </a:r>
          </a:p>
          <a:p>
            <a:pPr marL="342900" indent="-342900" algn="l">
              <a:lnSpc>
                <a:spcPct val="120000"/>
              </a:lnSpc>
              <a:buFont typeface="Courier New" pitchFamily="49" charset="0"/>
              <a:buChar char="o"/>
            </a:pPr>
            <a:endParaRPr lang="es-ES" sz="2400">
              <a:solidFill>
                <a:schemeClr val="bg1"/>
              </a:solidFill>
              <a:latin typeface="Calibri" pitchFamily="34" charset="0"/>
              <a:ea typeface="Calibri" pitchFamily="34" charset="0"/>
              <a:cs typeface="Calibri" pitchFamily="34" charset="0"/>
            </a:endParaRP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Existen tantas interpretaciones de la realidad como personas.</a:t>
            </a:r>
          </a:p>
          <a:p>
            <a:pPr marL="342900" indent="-342900" algn="l">
              <a:lnSpc>
                <a:spcPct val="120000"/>
              </a:lnSpc>
              <a:buFont typeface="Courier New" pitchFamily="49" charset="0"/>
              <a:buChar char="o"/>
            </a:pPr>
            <a:endParaRPr lang="es-ES" sz="2400">
              <a:solidFill>
                <a:schemeClr val="bg1"/>
              </a:solidFill>
              <a:latin typeface="Calibri" pitchFamily="34" charset="0"/>
              <a:ea typeface="Calibri" pitchFamily="34" charset="0"/>
              <a:cs typeface="Calibri" pitchFamily="34" charset="0"/>
            </a:endParaRP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 Tipos de observador: Único y Múltiple. Válidos ambos de acuerdo a la situación especifica.</a:t>
            </a:r>
          </a:p>
          <a:p>
            <a:pPr marL="342900" indent="-342900" algn="l">
              <a:lnSpc>
                <a:spcPct val="120000"/>
              </a:lnSpc>
              <a:buFont typeface="Courier New" pitchFamily="49" charset="0"/>
              <a:buChar char="o"/>
            </a:pPr>
            <a:endParaRPr lang="es-ES" sz="2400">
              <a:solidFill>
                <a:schemeClr val="bg1"/>
              </a:solidFill>
              <a:latin typeface="Calibri" pitchFamily="34" charset="0"/>
              <a:ea typeface="Calibri" pitchFamily="34" charset="0"/>
              <a:cs typeface="Calibri" pitchFamily="34" charset="0"/>
            </a:endParaRPr>
          </a:p>
          <a:p>
            <a:pPr marL="342900" indent="-342900" algn="l">
              <a:lnSpc>
                <a:spcPct val="120000"/>
              </a:lnSpc>
              <a:buFont typeface="Courier New" pitchFamily="49" charset="0"/>
              <a:buChar char="o"/>
            </a:pPr>
            <a:r>
              <a:rPr lang="es-ES" sz="2400">
                <a:solidFill>
                  <a:schemeClr val="bg1"/>
                </a:solidFill>
                <a:latin typeface="Calibri" pitchFamily="34" charset="0"/>
                <a:ea typeface="Calibri" pitchFamily="34" charset="0"/>
                <a:cs typeface="Calibri" pitchFamily="34" charset="0"/>
              </a:rPr>
              <a:t> Cuándo dominamos la competencia del OBSERVADOR? Cuando nos reconocemos como observadores diferentes y logramos identificar el tipo de observador que la situación requiere.</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up)">
                                      <p:cBhvr>
                                        <p:cTn id="11" dur="500"/>
                                        <p:tgtEl>
                                          <p:spTgt spid="4">
                                            <p:txEl>
                                              <p:pRg st="2" end="2"/>
                                            </p:txEl>
                                          </p:spTgt>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wipe(up)">
                                      <p:cBhvr>
                                        <p:cTn id="15" dur="500"/>
                                        <p:tgtEl>
                                          <p:spTgt spid="4">
                                            <p:txEl>
                                              <p:pRg st="4" end="4"/>
                                            </p:txEl>
                                          </p:spTgt>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wipe(up)">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8"/>
          <p:cNvSpPr txBox="1">
            <a:spLocks noChangeArrowheads="1"/>
          </p:cNvSpPr>
          <p:nvPr/>
        </p:nvSpPr>
        <p:spPr bwMode="auto">
          <a:xfrm>
            <a:off x="3382963" y="3033713"/>
            <a:ext cx="92075"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none" lIns="0" anchor="b">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endParaRPr lang="es-ES" sz="2400">
              <a:solidFill>
                <a:schemeClr val="accent2"/>
              </a:solidFill>
              <a:latin typeface="Verdana" pitchFamily="34" charset="0"/>
            </a:endParaRPr>
          </a:p>
        </p:txBody>
      </p:sp>
      <p:sp>
        <p:nvSpPr>
          <p:cNvPr id="272393" name="Text Box 9"/>
          <p:cNvSpPr txBox="1">
            <a:spLocks noChangeArrowheads="1"/>
          </p:cNvSpPr>
          <p:nvPr/>
        </p:nvSpPr>
        <p:spPr bwMode="auto">
          <a:xfrm>
            <a:off x="0" y="5026025"/>
            <a:ext cx="9144000"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anchor="b">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r>
              <a:rPr lang="es-AR" sz="2200" b="0">
                <a:solidFill>
                  <a:schemeClr val="accent2"/>
                </a:solidFill>
                <a:latin typeface="Candara" pitchFamily="34" charset="0"/>
              </a:rPr>
              <a:t>Es la capacidad para </a:t>
            </a:r>
            <a:r>
              <a:rPr lang="es-AR" sz="2200">
                <a:solidFill>
                  <a:schemeClr val="bg2"/>
                </a:solidFill>
                <a:latin typeface="Candara" pitchFamily="34" charset="0"/>
              </a:rPr>
              <a:t>MOSTRAR</a:t>
            </a:r>
            <a:r>
              <a:rPr lang="es-AR" sz="2200" b="0">
                <a:solidFill>
                  <a:schemeClr val="accent2"/>
                </a:solidFill>
                <a:latin typeface="Candara" pitchFamily="34" charset="0"/>
              </a:rPr>
              <a:t> de forma evidente, a quien habla, </a:t>
            </a:r>
          </a:p>
          <a:p>
            <a:pPr eaLnBrk="1" hangingPunct="1"/>
            <a:r>
              <a:rPr lang="es-AR" sz="2200" b="0">
                <a:solidFill>
                  <a:schemeClr val="accent2"/>
                </a:solidFill>
                <a:latin typeface="Candara" pitchFamily="34" charset="0"/>
              </a:rPr>
              <a:t>que </a:t>
            </a:r>
            <a:r>
              <a:rPr lang="es-AR" sz="2200">
                <a:solidFill>
                  <a:schemeClr val="bg2"/>
                </a:solidFill>
                <a:latin typeface="Candara" pitchFamily="34" charset="0"/>
              </a:rPr>
              <a:t>SE LE ESTÁ PRESTANDO ATENCIÓN</a:t>
            </a:r>
            <a:r>
              <a:rPr lang="es-AR" sz="2200" b="0">
                <a:solidFill>
                  <a:schemeClr val="accent2"/>
                </a:solidFill>
                <a:latin typeface="Candara" pitchFamily="34" charset="0"/>
              </a:rPr>
              <a:t> y </a:t>
            </a:r>
            <a:r>
              <a:rPr lang="es-AR" sz="2200">
                <a:solidFill>
                  <a:schemeClr val="bg2"/>
                </a:solidFill>
                <a:latin typeface="Candara" pitchFamily="34" charset="0"/>
              </a:rPr>
              <a:t>COMPRENDIENDO</a:t>
            </a:r>
            <a:r>
              <a:rPr lang="es-AR" sz="2200" b="0">
                <a:solidFill>
                  <a:schemeClr val="accent2"/>
                </a:solidFill>
                <a:latin typeface="Candara" pitchFamily="34" charset="0"/>
              </a:rPr>
              <a:t> en profundidad, asegurándose de que se está </a:t>
            </a:r>
            <a:r>
              <a:rPr lang="es-AR" sz="2200">
                <a:solidFill>
                  <a:schemeClr val="bg2"/>
                </a:solidFill>
                <a:latin typeface="Candara" pitchFamily="34" charset="0"/>
              </a:rPr>
              <a:t>INTERPRETANDO EL MENSAJE</a:t>
            </a:r>
            <a:endParaRPr lang="es-AR" sz="2200" b="0">
              <a:solidFill>
                <a:schemeClr val="accent2"/>
              </a:solidFill>
              <a:latin typeface="Candara" pitchFamily="34" charset="0"/>
            </a:endParaRPr>
          </a:p>
          <a:p>
            <a:pPr eaLnBrk="1" hangingPunct="1"/>
            <a:r>
              <a:rPr lang="es-AR" sz="2200" b="0">
                <a:solidFill>
                  <a:schemeClr val="accent2"/>
                </a:solidFill>
                <a:latin typeface="Candara" pitchFamily="34" charset="0"/>
              </a:rPr>
              <a:t>en forma correcta.</a:t>
            </a:r>
            <a:endParaRPr lang="es-ES" sz="2200" b="0">
              <a:solidFill>
                <a:schemeClr val="accent2"/>
              </a:solidFill>
              <a:latin typeface="Candara" pitchFamily="34" charset="0"/>
            </a:endParaRPr>
          </a:p>
        </p:txBody>
      </p:sp>
      <p:sp>
        <p:nvSpPr>
          <p:cNvPr id="272404" name="Rectangle 20"/>
          <p:cNvSpPr>
            <a:spLocks noChangeArrowheads="1"/>
          </p:cNvSpPr>
          <p:nvPr/>
        </p:nvSpPr>
        <p:spPr bwMode="auto">
          <a:xfrm>
            <a:off x="2362200" y="228600"/>
            <a:ext cx="41481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a:solidFill>
                  <a:schemeClr val="bg2"/>
                </a:solidFill>
                <a:latin typeface="Candara" pitchFamily="34" charset="0"/>
                <a:ea typeface="ヒラギノ角ゴ Pro W3" pitchFamily="-80" charset="-128"/>
              </a:rPr>
              <a:t>¿Qué significa </a:t>
            </a:r>
            <a:r>
              <a:rPr lang="es-ES_tradnl" sz="2800">
                <a:solidFill>
                  <a:srgbClr val="990033"/>
                </a:solidFill>
                <a:latin typeface="Candara" pitchFamily="34" charset="0"/>
                <a:ea typeface="ヒラギノ角ゴ Pro W3" pitchFamily="-80" charset="-128"/>
              </a:rPr>
              <a:t>ESCUCHAR?</a:t>
            </a:r>
            <a:endParaRPr lang="es-ES_tradnl" sz="3100">
              <a:solidFill>
                <a:srgbClr val="990033"/>
              </a:solidFill>
              <a:latin typeface="Boopee" pitchFamily="2" charset="0"/>
              <a:ea typeface="ヒラギノ角ゴ Pro W3" pitchFamily="-80" charset="-128"/>
            </a:endParaRPr>
          </a:p>
        </p:txBody>
      </p:sp>
      <p:pic>
        <p:nvPicPr>
          <p:cNvPr id="272405" name="Picture 2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914400"/>
            <a:ext cx="65532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2404"/>
                                        </p:tgtEl>
                                        <p:attrNameLst>
                                          <p:attrName>style.visibility</p:attrName>
                                        </p:attrNameLst>
                                      </p:cBhvr>
                                      <p:to>
                                        <p:strVal val="visible"/>
                                      </p:to>
                                    </p:set>
                                    <p:animEffect transition="in" filter="fade">
                                      <p:cBhvr>
                                        <p:cTn id="7" dur="2000"/>
                                        <p:tgtEl>
                                          <p:spTgt spid="27240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272405"/>
                                        </p:tgtEl>
                                        <p:attrNameLst>
                                          <p:attrName>style.visibility</p:attrName>
                                        </p:attrNameLst>
                                      </p:cBhvr>
                                      <p:to>
                                        <p:strVal val="visible"/>
                                      </p:to>
                                    </p:set>
                                    <p:animEffect transition="in" filter="fade">
                                      <p:cBhvr>
                                        <p:cTn id="11" dur="2000"/>
                                        <p:tgtEl>
                                          <p:spTgt spid="27240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72393"/>
                                        </p:tgtEl>
                                        <p:attrNameLst>
                                          <p:attrName>style.visibility</p:attrName>
                                        </p:attrNameLst>
                                      </p:cBhvr>
                                      <p:to>
                                        <p:strVal val="visible"/>
                                      </p:to>
                                    </p:set>
                                    <p:animEffect transition="in" filter="fade">
                                      <p:cBhvr>
                                        <p:cTn id="15" dur="2000"/>
                                        <p:tgtEl>
                                          <p:spTgt spid="272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3" grpId="0"/>
      <p:bldP spid="2724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323850" y="555625"/>
            <a:ext cx="8316913" cy="409575"/>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30000"/>
              </a:lnSpc>
              <a:defRPr/>
            </a:pPr>
            <a:r>
              <a:rPr lang="es-AR" sz="1600" b="0" smtClean="0">
                <a:latin typeface="Calibri" pitchFamily="34" charset="0"/>
                <a:ea typeface="ヒラギノ角ゴ Pro W3" pitchFamily="-80" charset="-128"/>
              </a:rPr>
              <a:t> </a:t>
            </a:r>
            <a:endParaRPr lang="es-AR" sz="2600" b="0" smtClean="0">
              <a:solidFill>
                <a:srgbClr val="0066FF"/>
              </a:solidFill>
              <a:effectLst>
                <a:outerShdw blurRad="38100" dist="38100" dir="2700000" algn="tl">
                  <a:srgbClr val="C0C0C0"/>
                </a:outerShdw>
              </a:effectLst>
              <a:latin typeface="Calibri" pitchFamily="34" charset="0"/>
              <a:ea typeface="ヒラギノ角ゴ Pro W3" pitchFamily="-80" charset="-128"/>
            </a:endParaRPr>
          </a:p>
        </p:txBody>
      </p:sp>
      <p:sp>
        <p:nvSpPr>
          <p:cNvPr id="16387" name="Rectangle 3"/>
          <p:cNvSpPr>
            <a:spLocks noChangeArrowheads="1"/>
          </p:cNvSpPr>
          <p:nvPr/>
        </p:nvSpPr>
        <p:spPr bwMode="auto">
          <a:xfrm>
            <a:off x="377825" y="166688"/>
            <a:ext cx="327977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a:solidFill>
                  <a:srgbClr val="A50021"/>
                </a:solidFill>
                <a:latin typeface="Candara" pitchFamily="34" charset="0"/>
                <a:ea typeface="ヒラギノ角ゴ Pro W3" pitchFamily="-80" charset="-128"/>
              </a:rPr>
              <a:t>Niveles de ESCUCHA</a:t>
            </a:r>
          </a:p>
        </p:txBody>
      </p:sp>
      <p:sp>
        <p:nvSpPr>
          <p:cNvPr id="16388" name="Rectangle 4"/>
          <p:cNvSpPr>
            <a:spLocks noChangeArrowheads="1"/>
          </p:cNvSpPr>
          <p:nvPr/>
        </p:nvSpPr>
        <p:spPr bwMode="auto">
          <a:xfrm>
            <a:off x="381000" y="803275"/>
            <a:ext cx="8382000"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anchor="ctr">
            <a:spAutoFit/>
          </a:bodyPr>
          <a:lstStyle/>
          <a:p>
            <a:pPr algn="l">
              <a:lnSpc>
                <a:spcPct val="100000"/>
              </a:lnSpc>
              <a:buFontTx/>
              <a:buChar char="•"/>
            </a:pPr>
            <a:r>
              <a:rPr lang="es-AR" sz="2800" b="0">
                <a:solidFill>
                  <a:schemeClr val="accent2"/>
                </a:solidFill>
                <a:latin typeface="Candara" pitchFamily="34" charset="0"/>
              </a:rPr>
              <a:t>Ser al menos </a:t>
            </a:r>
            <a:r>
              <a:rPr lang="es-AR" sz="2800">
                <a:solidFill>
                  <a:schemeClr val="bg2"/>
                </a:solidFill>
                <a:latin typeface="Candara" pitchFamily="34" charset="0"/>
              </a:rPr>
              <a:t>oídos</a:t>
            </a:r>
            <a:r>
              <a:rPr lang="es-AR" sz="2800" b="0">
                <a:solidFill>
                  <a:schemeClr val="accent2"/>
                </a:solidFill>
                <a:latin typeface="Candara" pitchFamily="34" charset="0"/>
              </a:rPr>
              <a:t>. </a:t>
            </a:r>
          </a:p>
          <a:p>
            <a:pPr algn="l">
              <a:lnSpc>
                <a:spcPct val="100000"/>
              </a:lnSpc>
            </a:pPr>
            <a:endParaRPr lang="es-AR" sz="2800" b="0">
              <a:solidFill>
                <a:schemeClr val="accent2"/>
              </a:solidFill>
              <a:latin typeface="Candara" pitchFamily="34" charset="0"/>
            </a:endParaRPr>
          </a:p>
          <a:p>
            <a:pPr algn="l">
              <a:lnSpc>
                <a:spcPct val="100000"/>
              </a:lnSpc>
              <a:buFontTx/>
              <a:buChar char="•"/>
            </a:pPr>
            <a:r>
              <a:rPr lang="es-AR" sz="2800" b="0">
                <a:solidFill>
                  <a:schemeClr val="accent2"/>
                </a:solidFill>
                <a:latin typeface="Candara" pitchFamily="34" charset="0"/>
              </a:rPr>
              <a:t>Ser oídos </a:t>
            </a:r>
            <a:r>
              <a:rPr lang="es-AR" sz="2800">
                <a:solidFill>
                  <a:schemeClr val="bg2"/>
                </a:solidFill>
                <a:latin typeface="Candara" pitchFamily="34" charset="0"/>
              </a:rPr>
              <a:t>con atención</a:t>
            </a:r>
            <a:r>
              <a:rPr lang="es-AR" sz="2800" b="0">
                <a:solidFill>
                  <a:schemeClr val="accent2"/>
                </a:solidFill>
                <a:latin typeface="Candara" pitchFamily="34" charset="0"/>
              </a:rPr>
              <a:t>. </a:t>
            </a:r>
          </a:p>
          <a:p>
            <a:pPr algn="l">
              <a:lnSpc>
                <a:spcPct val="100000"/>
              </a:lnSpc>
            </a:pPr>
            <a:endParaRPr lang="es-AR" sz="2800" b="0">
              <a:solidFill>
                <a:schemeClr val="accent2"/>
              </a:solidFill>
              <a:latin typeface="Candara" pitchFamily="34" charset="0"/>
            </a:endParaRPr>
          </a:p>
          <a:p>
            <a:pPr algn="l">
              <a:lnSpc>
                <a:spcPct val="100000"/>
              </a:lnSpc>
              <a:buFontTx/>
              <a:buChar char="•"/>
            </a:pPr>
            <a:r>
              <a:rPr lang="es-AR" sz="2800" b="0">
                <a:solidFill>
                  <a:schemeClr val="accent2"/>
                </a:solidFill>
                <a:latin typeface="Candara" pitchFamily="34" charset="0"/>
              </a:rPr>
              <a:t>Sentir que somos </a:t>
            </a:r>
            <a:r>
              <a:rPr lang="es-AR" sz="2800">
                <a:solidFill>
                  <a:schemeClr val="bg2"/>
                </a:solidFill>
                <a:latin typeface="Candara" pitchFamily="34" charset="0"/>
              </a:rPr>
              <a:t>entendidos</a:t>
            </a:r>
            <a:r>
              <a:rPr lang="es-AR" sz="2800" b="0">
                <a:solidFill>
                  <a:schemeClr val="accent2"/>
                </a:solidFill>
                <a:latin typeface="Candara" pitchFamily="34" charset="0"/>
              </a:rPr>
              <a:t>. </a:t>
            </a:r>
          </a:p>
          <a:p>
            <a:pPr algn="l">
              <a:lnSpc>
                <a:spcPct val="100000"/>
              </a:lnSpc>
            </a:pPr>
            <a:endParaRPr lang="es-AR" sz="2800" b="0">
              <a:solidFill>
                <a:schemeClr val="accent2"/>
              </a:solidFill>
              <a:latin typeface="Candara" pitchFamily="34" charset="0"/>
            </a:endParaRPr>
          </a:p>
          <a:p>
            <a:pPr algn="l">
              <a:lnSpc>
                <a:spcPct val="100000"/>
              </a:lnSpc>
              <a:buFontTx/>
              <a:buChar char="•"/>
            </a:pPr>
            <a:r>
              <a:rPr lang="es-AR" sz="2800" b="0">
                <a:solidFill>
                  <a:schemeClr val="accent2"/>
                </a:solidFill>
                <a:latin typeface="Candara" pitchFamily="34" charset="0"/>
              </a:rPr>
              <a:t>Tener </a:t>
            </a:r>
            <a:r>
              <a:rPr lang="es-AR" sz="2800">
                <a:solidFill>
                  <a:schemeClr val="bg2"/>
                </a:solidFill>
                <a:latin typeface="Candara" pitchFamily="34" charset="0"/>
              </a:rPr>
              <a:t>certeza de que somos entendidos</a:t>
            </a:r>
            <a:r>
              <a:rPr lang="es-AR" sz="2800" b="0">
                <a:solidFill>
                  <a:schemeClr val="accent2"/>
                </a:solidFill>
                <a:latin typeface="Candara" pitchFamily="34" charset="0"/>
              </a:rPr>
              <a:t>. </a:t>
            </a:r>
          </a:p>
          <a:p>
            <a:pPr algn="l">
              <a:lnSpc>
                <a:spcPct val="100000"/>
              </a:lnSpc>
            </a:pPr>
            <a:endParaRPr lang="es-AR" sz="2800" b="0">
              <a:solidFill>
                <a:schemeClr val="accent2"/>
              </a:solidFill>
              <a:latin typeface="Candara" pitchFamily="34" charset="0"/>
            </a:endParaRPr>
          </a:p>
          <a:p>
            <a:pPr algn="l">
              <a:lnSpc>
                <a:spcPct val="100000"/>
              </a:lnSpc>
              <a:buFontTx/>
              <a:buChar char="•"/>
            </a:pPr>
            <a:r>
              <a:rPr lang="es-AR" sz="2800" b="0">
                <a:solidFill>
                  <a:schemeClr val="accent2"/>
                </a:solidFill>
                <a:latin typeface="Candara" pitchFamily="34" charset="0"/>
              </a:rPr>
              <a:t>Sentir </a:t>
            </a:r>
            <a:r>
              <a:rPr lang="es-AR" sz="2800">
                <a:solidFill>
                  <a:schemeClr val="bg2"/>
                </a:solidFill>
                <a:latin typeface="Candara" pitchFamily="34" charset="0"/>
              </a:rPr>
              <a:t>respeto</a:t>
            </a:r>
            <a:r>
              <a:rPr lang="es-AR" sz="2800" b="0">
                <a:solidFill>
                  <a:schemeClr val="accent2"/>
                </a:solidFill>
                <a:latin typeface="Candara" pitchFamily="34" charset="0"/>
              </a:rPr>
              <a:t> por lo “entendido”. </a:t>
            </a:r>
          </a:p>
          <a:p>
            <a:pPr algn="l">
              <a:lnSpc>
                <a:spcPct val="100000"/>
              </a:lnSpc>
            </a:pPr>
            <a:endParaRPr lang="es-AR" sz="2800" b="0">
              <a:solidFill>
                <a:schemeClr val="accent2"/>
              </a:solidFill>
              <a:latin typeface="Candara" pitchFamily="34" charset="0"/>
            </a:endParaRPr>
          </a:p>
          <a:p>
            <a:pPr algn="l">
              <a:lnSpc>
                <a:spcPct val="100000"/>
              </a:lnSpc>
              <a:buFontTx/>
              <a:buChar char="•"/>
            </a:pPr>
            <a:r>
              <a:rPr lang="es-AR" sz="2800" b="0">
                <a:solidFill>
                  <a:schemeClr val="accent2"/>
                </a:solidFill>
                <a:latin typeface="Candara" pitchFamily="34" charset="0"/>
              </a:rPr>
              <a:t>Que la persona </a:t>
            </a:r>
            <a:r>
              <a:rPr lang="es-AR" sz="2800">
                <a:solidFill>
                  <a:schemeClr val="bg2"/>
                </a:solidFill>
                <a:latin typeface="Candara" pitchFamily="34" charset="0"/>
              </a:rPr>
              <a:t>modifique su conducta</a:t>
            </a:r>
            <a:r>
              <a:rPr lang="es-AR" sz="2800" b="0">
                <a:solidFill>
                  <a:schemeClr val="accent2"/>
                </a:solidFill>
                <a:latin typeface="Candara" pitchFamily="34" charset="0"/>
              </a:rPr>
              <a:t> a partir de lo que dijimos, o que nos </a:t>
            </a:r>
            <a:r>
              <a:rPr lang="es-AR" sz="2800">
                <a:solidFill>
                  <a:schemeClr val="bg2"/>
                </a:solidFill>
                <a:latin typeface="Candara" pitchFamily="34" charset="0"/>
              </a:rPr>
              <a:t>explique porqué no lo hace</a:t>
            </a:r>
            <a:r>
              <a:rPr lang="es-AR" sz="2800" b="0">
                <a:solidFill>
                  <a:schemeClr val="accent2"/>
                </a:solidFill>
                <a:latin typeface="Candara" pitchFamily="34" charset="0"/>
              </a:rPr>
              <a:t>.</a:t>
            </a:r>
            <a:r>
              <a:rPr lang="es-AR" sz="2800"/>
              <a:t> </a:t>
            </a:r>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ChangeArrowheads="1"/>
          </p:cNvSpPr>
          <p:nvPr/>
        </p:nvSpPr>
        <p:spPr bwMode="auto">
          <a:xfrm>
            <a:off x="1303876" y="562896"/>
            <a:ext cx="60721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eaLnBrk="0" hangingPunct="0">
              <a:lnSpc>
                <a:spcPct val="100000"/>
              </a:lnSpc>
              <a:tabLst>
                <a:tab pos="228600" algn="l"/>
              </a:tabLst>
            </a:pPr>
            <a:r>
              <a:rPr lang="es-ES_tradnl" sz="2800">
                <a:solidFill>
                  <a:schemeClr val="bg2"/>
                </a:solidFill>
                <a:latin typeface="Candara" pitchFamily="34" charset="0"/>
                <a:ea typeface="ヒラギノ角ゴ Pro W3" pitchFamily="-80" charset="-128"/>
              </a:rPr>
              <a:t>ESCUCHAR = PERCIBIR + INTERPRETAR</a:t>
            </a:r>
            <a:endParaRPr lang="es-ES_tradnl" sz="3100">
              <a:solidFill>
                <a:schemeClr val="bg2"/>
              </a:solidFill>
              <a:latin typeface="Boopee" pitchFamily="2" charset="0"/>
              <a:ea typeface="ヒラギノ角ゴ Pro W3" pitchFamily="-80" charset="-128"/>
            </a:endParaRPr>
          </a:p>
        </p:txBody>
      </p:sp>
      <p:sp>
        <p:nvSpPr>
          <p:cNvPr id="372739" name="Rectangle 3"/>
          <p:cNvSpPr>
            <a:spLocks noChangeArrowheads="1"/>
          </p:cNvSpPr>
          <p:nvPr/>
        </p:nvSpPr>
        <p:spPr bwMode="auto">
          <a:xfrm>
            <a:off x="9525" y="5334000"/>
            <a:ext cx="91344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l" eaLnBrk="0" hangingPunct="0">
              <a:lnSpc>
                <a:spcPct val="100000"/>
              </a:lnSpc>
              <a:tabLst>
                <a:tab pos="228600" algn="l"/>
              </a:tabLst>
            </a:pPr>
            <a:r>
              <a:rPr lang="es-ES_tradnl" sz="2800">
                <a:solidFill>
                  <a:srgbClr val="A50021"/>
                </a:solidFill>
                <a:latin typeface="Candara" pitchFamily="34" charset="0"/>
                <a:ea typeface="ヒラギノ角ゴ Pro W3" pitchFamily="-80" charset="-128"/>
              </a:rPr>
              <a:t>Para escuchar no basta con oír, es necesario </a:t>
            </a:r>
            <a:r>
              <a:rPr lang="es-ES_tradnl" sz="2800">
                <a:solidFill>
                  <a:schemeClr val="bg2"/>
                </a:solidFill>
                <a:latin typeface="Candara" pitchFamily="34" charset="0"/>
                <a:ea typeface="ヒラギノ角ゴ Pro W3" pitchFamily="-80" charset="-128"/>
              </a:rPr>
              <a:t>INTERPRETAR </a:t>
            </a:r>
          </a:p>
          <a:p>
            <a:pPr algn="l" eaLnBrk="0" hangingPunct="0">
              <a:lnSpc>
                <a:spcPct val="100000"/>
              </a:lnSpc>
              <a:tabLst>
                <a:tab pos="228600" algn="l"/>
              </a:tabLst>
            </a:pPr>
            <a:r>
              <a:rPr lang="es-ES_tradnl" sz="2800">
                <a:solidFill>
                  <a:srgbClr val="A50021"/>
                </a:solidFill>
                <a:latin typeface="Candara" pitchFamily="34" charset="0"/>
                <a:ea typeface="ヒラギノ角ゴ Pro W3" pitchFamily="-80" charset="-128"/>
              </a:rPr>
              <a:t>lo que dice el otro </a:t>
            </a:r>
            <a:endParaRPr lang="es-ES_tradnl" sz="3100">
              <a:solidFill>
                <a:srgbClr val="A50021"/>
              </a:solidFill>
              <a:latin typeface="Boopee" pitchFamily="2" charset="0"/>
              <a:ea typeface="ヒラギノ角ゴ Pro W3" pitchFamily="-80" charset="-128"/>
            </a:endParaRPr>
          </a:p>
        </p:txBody>
      </p:sp>
      <p:sp>
        <p:nvSpPr>
          <p:cNvPr id="372740" name="Rectangle 4"/>
          <p:cNvSpPr>
            <a:spLocks noChangeArrowheads="1"/>
          </p:cNvSpPr>
          <p:nvPr/>
        </p:nvSpPr>
        <p:spPr bwMode="auto">
          <a:xfrm>
            <a:off x="304800" y="1217613"/>
            <a:ext cx="8534400" cy="393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lnSpc>
                <a:spcPct val="100000"/>
              </a:lnSpc>
              <a:tabLst>
                <a:tab pos="228600" algn="l"/>
              </a:tabLst>
            </a:pPr>
            <a:r>
              <a:rPr lang="es-ES_tradnl" sz="2800">
                <a:solidFill>
                  <a:srgbClr val="A50021"/>
                </a:solidFill>
                <a:latin typeface="Candara" pitchFamily="34" charset="0"/>
                <a:ea typeface="ヒラギノ角ゴ Pro W3" pitchFamily="-80" charset="-128"/>
              </a:rPr>
              <a:t>En el acto de la escucha, suele haber varios</a:t>
            </a:r>
          </a:p>
          <a:p>
            <a:pPr algn="l" eaLnBrk="0" hangingPunct="0">
              <a:lnSpc>
                <a:spcPct val="100000"/>
              </a:lnSpc>
              <a:tabLst>
                <a:tab pos="228600" algn="l"/>
              </a:tabLst>
            </a:pPr>
            <a:r>
              <a:rPr lang="es-ES_tradnl" sz="2800">
                <a:solidFill>
                  <a:srgbClr val="A50021"/>
                </a:solidFill>
                <a:latin typeface="Candara" pitchFamily="34" charset="0"/>
                <a:ea typeface="ヒラギノ角ゴ Pro W3" pitchFamily="-80" charset="-128"/>
              </a:rPr>
              <a:t>Componentes </a:t>
            </a:r>
            <a:r>
              <a:rPr lang="es-ES_tradnl" sz="2800">
                <a:solidFill>
                  <a:schemeClr val="bg2"/>
                </a:solidFill>
                <a:latin typeface="Candara" pitchFamily="34" charset="0"/>
                <a:ea typeface="ヒラギノ角ゴ Pro W3" pitchFamily="-80" charset="-128"/>
              </a:rPr>
              <a:t>PERCEPTIVOS</a:t>
            </a:r>
            <a:r>
              <a:rPr lang="es-ES_tradnl" sz="2800">
                <a:solidFill>
                  <a:srgbClr val="A50021"/>
                </a:solidFill>
                <a:latin typeface="Candara" pitchFamily="34" charset="0"/>
                <a:ea typeface="ヒラギノ角ゴ Pro W3" pitchFamily="-80" charset="-128"/>
              </a:rPr>
              <a:t> tales como:</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Oír</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Corporalidad</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Gestualidad facial</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Movimientos de la mano y el cuerpo</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Patrón de respiración</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Mirada</a:t>
            </a:r>
          </a:p>
          <a:p>
            <a:pPr algn="l" eaLnBrk="0" hangingPunct="0">
              <a:lnSpc>
                <a:spcPct val="100000"/>
              </a:lnSpc>
              <a:buClr>
                <a:srgbClr val="990033"/>
              </a:buClr>
              <a:buFontTx/>
              <a:buChar char="•"/>
              <a:tabLst>
                <a:tab pos="228600" algn="l"/>
              </a:tabLst>
            </a:pPr>
            <a:r>
              <a:rPr lang="es-ES_tradnl" sz="2800" b="0">
                <a:solidFill>
                  <a:srgbClr val="5F5F5F"/>
                </a:solidFill>
                <a:latin typeface="Candara" pitchFamily="34" charset="0"/>
                <a:ea typeface="ヒラギノ角ゴ Pro W3" pitchFamily="-80" charset="-128"/>
              </a:rPr>
              <a:t> Emocionalidad</a:t>
            </a:r>
            <a:endParaRPr lang="es-ES_tradnl" sz="3100" b="0">
              <a:solidFill>
                <a:srgbClr val="5F5F5F"/>
              </a:solidFill>
              <a:latin typeface="Boopee" pitchFamily="2" charset="0"/>
              <a:ea typeface="ヒラギノ角ゴ Pro W3" pitchFamily="-80" charset="-128"/>
            </a:endParaRPr>
          </a:p>
        </p:txBody>
      </p:sp>
      <p:sp>
        <p:nvSpPr>
          <p:cNvPr id="372741" name="Rectangle 5"/>
          <p:cNvSpPr>
            <a:spLocks noChangeArrowheads="1"/>
          </p:cNvSpPr>
          <p:nvPr/>
        </p:nvSpPr>
        <p:spPr bwMode="auto">
          <a:xfrm>
            <a:off x="3352800" y="533400"/>
            <a:ext cx="1524000" cy="457200"/>
          </a:xfrm>
          <a:prstGeom prst="rect">
            <a:avLst/>
          </a:prstGeom>
          <a:noFill/>
          <a:ln w="25400" algn="ctr">
            <a:solidFill>
              <a:srgbClr val="808000"/>
            </a:solidFill>
            <a:miter lim="800000"/>
            <a:headEnd/>
            <a:tailEnd/>
          </a:ln>
          <a:extLst>
            <a:ext uri="{909E8E84-426E-40DD-AFC4-6F175D3DCCD1}">
              <a14:hiddenFill xmlns:a14="http://schemas.microsoft.com/office/drawing/2010/main" xmlns="">
                <a:solidFill>
                  <a:srgbClr val="FFFFFF"/>
                </a:solidFill>
              </a14:hiddenFill>
            </a:ext>
          </a:extLst>
        </p:spPr>
        <p:txBody>
          <a:bodyPr lIns="0" anchor="ctr">
            <a:spAutoFit/>
          </a:bodyPr>
          <a:lstStyle/>
          <a:p>
            <a:endParaRPr lang="es-AR"/>
          </a:p>
        </p:txBody>
      </p:sp>
      <p:sp>
        <p:nvSpPr>
          <p:cNvPr id="372742" name="Rectangle 6"/>
          <p:cNvSpPr>
            <a:spLocks noChangeArrowheads="1"/>
          </p:cNvSpPr>
          <p:nvPr/>
        </p:nvSpPr>
        <p:spPr bwMode="auto">
          <a:xfrm>
            <a:off x="5105400" y="533400"/>
            <a:ext cx="2286000" cy="457200"/>
          </a:xfrm>
          <a:prstGeom prst="rect">
            <a:avLst/>
          </a:prstGeom>
          <a:noFill/>
          <a:ln w="25400" algn="ctr">
            <a:solidFill>
              <a:srgbClr val="808000"/>
            </a:solidFill>
            <a:miter lim="800000"/>
            <a:headEnd/>
            <a:tailEnd/>
          </a:ln>
          <a:extLst>
            <a:ext uri="{909E8E84-426E-40DD-AFC4-6F175D3DCCD1}">
              <a14:hiddenFill xmlns:a14="http://schemas.microsoft.com/office/drawing/2010/main" xmlns="">
                <a:solidFill>
                  <a:srgbClr val="FFFFFF"/>
                </a:solidFill>
              </a14:hiddenFill>
            </a:ext>
          </a:extLst>
        </p:spPr>
        <p:txBody>
          <a:bodyPr lIns="0" anchor="ctr">
            <a:spAutoFit/>
          </a:bodyPr>
          <a:lstStyle/>
          <a:p>
            <a:endParaRPr lang="es-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2738"/>
                                        </p:tgtEl>
                                        <p:attrNameLst>
                                          <p:attrName>style.visibility</p:attrName>
                                        </p:attrNameLst>
                                      </p:cBhvr>
                                      <p:to>
                                        <p:strVal val="visible"/>
                                      </p:to>
                                    </p:set>
                                    <p:animEffect transition="in" filter="fade">
                                      <p:cBhvr>
                                        <p:cTn id="7" dur="1000"/>
                                        <p:tgtEl>
                                          <p:spTgt spid="372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2740">
                                            <p:txEl>
                                              <p:pRg st="0" end="0"/>
                                            </p:txEl>
                                          </p:spTgt>
                                        </p:tgtEl>
                                        <p:attrNameLst>
                                          <p:attrName>style.visibility</p:attrName>
                                        </p:attrNameLst>
                                      </p:cBhvr>
                                      <p:to>
                                        <p:strVal val="visible"/>
                                      </p:to>
                                    </p:set>
                                    <p:animEffect transition="in" filter="fade">
                                      <p:cBhvr>
                                        <p:cTn id="12" dur="1000"/>
                                        <p:tgtEl>
                                          <p:spTgt spid="372740">
                                            <p:txEl>
                                              <p:pRg st="0" end="0"/>
                                            </p:txEl>
                                          </p:spTgt>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372740">
                                            <p:txEl>
                                              <p:pRg st="1" end="1"/>
                                            </p:txEl>
                                          </p:spTgt>
                                        </p:tgtEl>
                                        <p:attrNameLst>
                                          <p:attrName>style.visibility</p:attrName>
                                        </p:attrNameLst>
                                      </p:cBhvr>
                                      <p:to>
                                        <p:strVal val="visible"/>
                                      </p:to>
                                    </p:set>
                                    <p:animEffect transition="in" filter="fade">
                                      <p:cBhvr>
                                        <p:cTn id="16" dur="1000"/>
                                        <p:tgtEl>
                                          <p:spTgt spid="372740">
                                            <p:txEl>
                                              <p:pRg st="1" end="1"/>
                                            </p:txEl>
                                          </p:spTgt>
                                        </p:tgtEl>
                                      </p:cBhvr>
                                    </p:animEffect>
                                  </p:childTnLst>
                                </p:cTn>
                              </p:par>
                            </p:childTnLst>
                          </p:cTn>
                        </p:par>
                        <p:par>
                          <p:cTn id="17" fill="hold" nodeType="afterGroup">
                            <p:stCondLst>
                              <p:cond delay="2000"/>
                            </p:stCondLst>
                            <p:childTnLst>
                              <p:par>
                                <p:cTn id="18" presetID="18" presetClass="entr" presetSubtype="3" fill="hold" grpId="0" nodeType="afterEffect">
                                  <p:stCondLst>
                                    <p:cond delay="0"/>
                                  </p:stCondLst>
                                  <p:childTnLst>
                                    <p:set>
                                      <p:cBhvr>
                                        <p:cTn id="19" dur="1" fill="hold">
                                          <p:stCondLst>
                                            <p:cond delay="0"/>
                                          </p:stCondLst>
                                        </p:cTn>
                                        <p:tgtEl>
                                          <p:spTgt spid="372741"/>
                                        </p:tgtEl>
                                        <p:attrNameLst>
                                          <p:attrName>style.visibility</p:attrName>
                                        </p:attrNameLst>
                                      </p:cBhvr>
                                      <p:to>
                                        <p:strVal val="visible"/>
                                      </p:to>
                                    </p:set>
                                    <p:animEffect transition="in" filter="strips(upRight)">
                                      <p:cBhvr>
                                        <p:cTn id="20" dur="2000"/>
                                        <p:tgtEl>
                                          <p:spTgt spid="372741"/>
                                        </p:tgtEl>
                                      </p:cBhvr>
                                    </p:animEffect>
                                  </p:childTnLst>
                                </p:cTn>
                              </p:par>
                            </p:childTnLst>
                          </p:cTn>
                        </p:par>
                        <p:par>
                          <p:cTn id="21" fill="hold" nodeType="afterGroup">
                            <p:stCondLst>
                              <p:cond delay="4000"/>
                            </p:stCondLst>
                            <p:childTnLst>
                              <p:par>
                                <p:cTn id="22" presetID="10" presetClass="entr" presetSubtype="0" fill="hold" nodeType="afterEffect">
                                  <p:stCondLst>
                                    <p:cond delay="0"/>
                                  </p:stCondLst>
                                  <p:childTnLst>
                                    <p:set>
                                      <p:cBhvr>
                                        <p:cTn id="23" dur="1" fill="hold">
                                          <p:stCondLst>
                                            <p:cond delay="0"/>
                                          </p:stCondLst>
                                        </p:cTn>
                                        <p:tgtEl>
                                          <p:spTgt spid="372740">
                                            <p:txEl>
                                              <p:pRg st="2" end="2"/>
                                            </p:txEl>
                                          </p:spTgt>
                                        </p:tgtEl>
                                        <p:attrNameLst>
                                          <p:attrName>style.visibility</p:attrName>
                                        </p:attrNameLst>
                                      </p:cBhvr>
                                      <p:to>
                                        <p:strVal val="visible"/>
                                      </p:to>
                                    </p:set>
                                    <p:animEffect transition="in" filter="fade">
                                      <p:cBhvr>
                                        <p:cTn id="24" dur="1000"/>
                                        <p:tgtEl>
                                          <p:spTgt spid="372740">
                                            <p:txEl>
                                              <p:pRg st="2" end="2"/>
                                            </p:txEl>
                                          </p:spTgt>
                                        </p:tgtEl>
                                      </p:cBhvr>
                                    </p:animEffect>
                                  </p:childTnLst>
                                </p:cTn>
                              </p:par>
                            </p:childTnLst>
                          </p:cTn>
                        </p:par>
                        <p:par>
                          <p:cTn id="25" fill="hold" nodeType="afterGroup">
                            <p:stCondLst>
                              <p:cond delay="5000"/>
                            </p:stCondLst>
                            <p:childTnLst>
                              <p:par>
                                <p:cTn id="26" presetID="10" presetClass="entr" presetSubtype="0" fill="hold" nodeType="afterEffect">
                                  <p:stCondLst>
                                    <p:cond delay="0"/>
                                  </p:stCondLst>
                                  <p:childTnLst>
                                    <p:set>
                                      <p:cBhvr>
                                        <p:cTn id="27" dur="1" fill="hold">
                                          <p:stCondLst>
                                            <p:cond delay="0"/>
                                          </p:stCondLst>
                                        </p:cTn>
                                        <p:tgtEl>
                                          <p:spTgt spid="372740">
                                            <p:txEl>
                                              <p:pRg st="3" end="3"/>
                                            </p:txEl>
                                          </p:spTgt>
                                        </p:tgtEl>
                                        <p:attrNameLst>
                                          <p:attrName>style.visibility</p:attrName>
                                        </p:attrNameLst>
                                      </p:cBhvr>
                                      <p:to>
                                        <p:strVal val="visible"/>
                                      </p:to>
                                    </p:set>
                                    <p:animEffect transition="in" filter="fade">
                                      <p:cBhvr>
                                        <p:cTn id="28" dur="1000"/>
                                        <p:tgtEl>
                                          <p:spTgt spid="372740">
                                            <p:txEl>
                                              <p:pRg st="3" end="3"/>
                                            </p:txEl>
                                          </p:spTgt>
                                        </p:tgtEl>
                                      </p:cBhvr>
                                    </p:animEffect>
                                  </p:childTnLst>
                                </p:cTn>
                              </p:par>
                            </p:childTnLst>
                          </p:cTn>
                        </p:par>
                        <p:par>
                          <p:cTn id="29" fill="hold" nodeType="afterGroup">
                            <p:stCondLst>
                              <p:cond delay="6000"/>
                            </p:stCondLst>
                            <p:childTnLst>
                              <p:par>
                                <p:cTn id="30" presetID="10" presetClass="entr" presetSubtype="0" fill="hold" nodeType="afterEffect">
                                  <p:stCondLst>
                                    <p:cond delay="0"/>
                                  </p:stCondLst>
                                  <p:childTnLst>
                                    <p:set>
                                      <p:cBhvr>
                                        <p:cTn id="31" dur="1" fill="hold">
                                          <p:stCondLst>
                                            <p:cond delay="0"/>
                                          </p:stCondLst>
                                        </p:cTn>
                                        <p:tgtEl>
                                          <p:spTgt spid="372740">
                                            <p:txEl>
                                              <p:pRg st="4" end="4"/>
                                            </p:txEl>
                                          </p:spTgt>
                                        </p:tgtEl>
                                        <p:attrNameLst>
                                          <p:attrName>style.visibility</p:attrName>
                                        </p:attrNameLst>
                                      </p:cBhvr>
                                      <p:to>
                                        <p:strVal val="visible"/>
                                      </p:to>
                                    </p:set>
                                    <p:animEffect transition="in" filter="fade">
                                      <p:cBhvr>
                                        <p:cTn id="32" dur="1000"/>
                                        <p:tgtEl>
                                          <p:spTgt spid="372740">
                                            <p:txEl>
                                              <p:pRg st="4" end="4"/>
                                            </p:txEl>
                                          </p:spTgt>
                                        </p:tgtEl>
                                      </p:cBhvr>
                                    </p:animEffect>
                                  </p:childTnLst>
                                </p:cTn>
                              </p:par>
                            </p:childTnLst>
                          </p:cTn>
                        </p:par>
                        <p:par>
                          <p:cTn id="33" fill="hold" nodeType="afterGroup">
                            <p:stCondLst>
                              <p:cond delay="7000"/>
                            </p:stCondLst>
                            <p:childTnLst>
                              <p:par>
                                <p:cTn id="34" presetID="10" presetClass="entr" presetSubtype="0" fill="hold" nodeType="afterEffect">
                                  <p:stCondLst>
                                    <p:cond delay="0"/>
                                  </p:stCondLst>
                                  <p:childTnLst>
                                    <p:set>
                                      <p:cBhvr>
                                        <p:cTn id="35" dur="1" fill="hold">
                                          <p:stCondLst>
                                            <p:cond delay="0"/>
                                          </p:stCondLst>
                                        </p:cTn>
                                        <p:tgtEl>
                                          <p:spTgt spid="372740">
                                            <p:txEl>
                                              <p:pRg st="5" end="5"/>
                                            </p:txEl>
                                          </p:spTgt>
                                        </p:tgtEl>
                                        <p:attrNameLst>
                                          <p:attrName>style.visibility</p:attrName>
                                        </p:attrNameLst>
                                      </p:cBhvr>
                                      <p:to>
                                        <p:strVal val="visible"/>
                                      </p:to>
                                    </p:set>
                                    <p:animEffect transition="in" filter="fade">
                                      <p:cBhvr>
                                        <p:cTn id="36" dur="1000"/>
                                        <p:tgtEl>
                                          <p:spTgt spid="372740">
                                            <p:txEl>
                                              <p:pRg st="5" end="5"/>
                                            </p:txEl>
                                          </p:spTgt>
                                        </p:tgtEl>
                                      </p:cBhvr>
                                    </p:animEffect>
                                  </p:childTnLst>
                                </p:cTn>
                              </p:par>
                            </p:childTnLst>
                          </p:cTn>
                        </p:par>
                        <p:par>
                          <p:cTn id="37" fill="hold" nodeType="afterGroup">
                            <p:stCondLst>
                              <p:cond delay="8000"/>
                            </p:stCondLst>
                            <p:childTnLst>
                              <p:par>
                                <p:cTn id="38" presetID="10" presetClass="entr" presetSubtype="0" fill="hold" nodeType="afterEffect">
                                  <p:stCondLst>
                                    <p:cond delay="0"/>
                                  </p:stCondLst>
                                  <p:childTnLst>
                                    <p:set>
                                      <p:cBhvr>
                                        <p:cTn id="39" dur="1" fill="hold">
                                          <p:stCondLst>
                                            <p:cond delay="0"/>
                                          </p:stCondLst>
                                        </p:cTn>
                                        <p:tgtEl>
                                          <p:spTgt spid="372740">
                                            <p:txEl>
                                              <p:pRg st="6" end="6"/>
                                            </p:txEl>
                                          </p:spTgt>
                                        </p:tgtEl>
                                        <p:attrNameLst>
                                          <p:attrName>style.visibility</p:attrName>
                                        </p:attrNameLst>
                                      </p:cBhvr>
                                      <p:to>
                                        <p:strVal val="visible"/>
                                      </p:to>
                                    </p:set>
                                    <p:animEffect transition="in" filter="fade">
                                      <p:cBhvr>
                                        <p:cTn id="40" dur="1000"/>
                                        <p:tgtEl>
                                          <p:spTgt spid="372740">
                                            <p:txEl>
                                              <p:pRg st="6" end="6"/>
                                            </p:txEl>
                                          </p:spTgt>
                                        </p:tgtEl>
                                      </p:cBhvr>
                                    </p:animEffect>
                                  </p:childTnLst>
                                </p:cTn>
                              </p:par>
                            </p:childTnLst>
                          </p:cTn>
                        </p:par>
                        <p:par>
                          <p:cTn id="41" fill="hold" nodeType="afterGroup">
                            <p:stCondLst>
                              <p:cond delay="9000"/>
                            </p:stCondLst>
                            <p:childTnLst>
                              <p:par>
                                <p:cTn id="42" presetID="10" presetClass="entr" presetSubtype="0" fill="hold" nodeType="afterEffect">
                                  <p:stCondLst>
                                    <p:cond delay="0"/>
                                  </p:stCondLst>
                                  <p:childTnLst>
                                    <p:set>
                                      <p:cBhvr>
                                        <p:cTn id="43" dur="1" fill="hold">
                                          <p:stCondLst>
                                            <p:cond delay="0"/>
                                          </p:stCondLst>
                                        </p:cTn>
                                        <p:tgtEl>
                                          <p:spTgt spid="372740">
                                            <p:txEl>
                                              <p:pRg st="7" end="7"/>
                                            </p:txEl>
                                          </p:spTgt>
                                        </p:tgtEl>
                                        <p:attrNameLst>
                                          <p:attrName>style.visibility</p:attrName>
                                        </p:attrNameLst>
                                      </p:cBhvr>
                                      <p:to>
                                        <p:strVal val="visible"/>
                                      </p:to>
                                    </p:set>
                                    <p:animEffect transition="in" filter="fade">
                                      <p:cBhvr>
                                        <p:cTn id="44" dur="1000"/>
                                        <p:tgtEl>
                                          <p:spTgt spid="372740">
                                            <p:txEl>
                                              <p:pRg st="7" end="7"/>
                                            </p:txEl>
                                          </p:spTgt>
                                        </p:tgtEl>
                                      </p:cBhvr>
                                    </p:animEffect>
                                  </p:childTnLst>
                                </p:cTn>
                              </p:par>
                            </p:childTnLst>
                          </p:cTn>
                        </p:par>
                        <p:par>
                          <p:cTn id="45" fill="hold" nodeType="afterGroup">
                            <p:stCondLst>
                              <p:cond delay="10000"/>
                            </p:stCondLst>
                            <p:childTnLst>
                              <p:par>
                                <p:cTn id="46" presetID="10" presetClass="entr" presetSubtype="0" fill="hold" nodeType="afterEffect">
                                  <p:stCondLst>
                                    <p:cond delay="0"/>
                                  </p:stCondLst>
                                  <p:childTnLst>
                                    <p:set>
                                      <p:cBhvr>
                                        <p:cTn id="47" dur="1" fill="hold">
                                          <p:stCondLst>
                                            <p:cond delay="0"/>
                                          </p:stCondLst>
                                        </p:cTn>
                                        <p:tgtEl>
                                          <p:spTgt spid="372740">
                                            <p:txEl>
                                              <p:pRg st="8" end="8"/>
                                            </p:txEl>
                                          </p:spTgt>
                                        </p:tgtEl>
                                        <p:attrNameLst>
                                          <p:attrName>style.visibility</p:attrName>
                                        </p:attrNameLst>
                                      </p:cBhvr>
                                      <p:to>
                                        <p:strVal val="visible"/>
                                      </p:to>
                                    </p:set>
                                    <p:animEffect transition="in" filter="fade">
                                      <p:cBhvr>
                                        <p:cTn id="48" dur="1000"/>
                                        <p:tgtEl>
                                          <p:spTgt spid="372740">
                                            <p:txEl>
                                              <p:pRg st="8" end="8"/>
                                            </p:txEl>
                                          </p:spTgt>
                                        </p:tgtEl>
                                      </p:cBhvr>
                                    </p:animEffect>
                                  </p:childTnLst>
                                </p:cTn>
                              </p:par>
                            </p:childTnLst>
                          </p:cTn>
                        </p:par>
                        <p:par>
                          <p:cTn id="49" fill="hold" nodeType="afterGroup">
                            <p:stCondLst>
                              <p:cond delay="11000"/>
                            </p:stCondLst>
                            <p:childTnLst>
                              <p:par>
                                <p:cTn id="50" presetID="18" presetClass="entr" presetSubtype="3" fill="hold" grpId="0" nodeType="afterEffect">
                                  <p:stCondLst>
                                    <p:cond delay="0"/>
                                  </p:stCondLst>
                                  <p:childTnLst>
                                    <p:set>
                                      <p:cBhvr>
                                        <p:cTn id="51" dur="1" fill="hold">
                                          <p:stCondLst>
                                            <p:cond delay="0"/>
                                          </p:stCondLst>
                                        </p:cTn>
                                        <p:tgtEl>
                                          <p:spTgt spid="372742"/>
                                        </p:tgtEl>
                                        <p:attrNameLst>
                                          <p:attrName>style.visibility</p:attrName>
                                        </p:attrNameLst>
                                      </p:cBhvr>
                                      <p:to>
                                        <p:strVal val="visible"/>
                                      </p:to>
                                    </p:set>
                                    <p:animEffect transition="in" filter="strips(upRight)">
                                      <p:cBhvr>
                                        <p:cTn id="52" dur="2000"/>
                                        <p:tgtEl>
                                          <p:spTgt spid="372742"/>
                                        </p:tgtEl>
                                      </p:cBhvr>
                                    </p:animEffect>
                                  </p:childTnLst>
                                </p:cTn>
                              </p:par>
                            </p:childTnLst>
                          </p:cTn>
                        </p:par>
                        <p:par>
                          <p:cTn id="53" fill="hold" nodeType="afterGroup">
                            <p:stCondLst>
                              <p:cond delay="13000"/>
                            </p:stCondLst>
                            <p:childTnLst>
                              <p:par>
                                <p:cTn id="54" presetID="10" presetClass="entr" presetSubtype="0" fill="hold" grpId="0" nodeType="afterEffect">
                                  <p:stCondLst>
                                    <p:cond delay="0"/>
                                  </p:stCondLst>
                                  <p:childTnLst>
                                    <p:set>
                                      <p:cBhvr>
                                        <p:cTn id="55" dur="1" fill="hold">
                                          <p:stCondLst>
                                            <p:cond delay="0"/>
                                          </p:stCondLst>
                                        </p:cTn>
                                        <p:tgtEl>
                                          <p:spTgt spid="372739"/>
                                        </p:tgtEl>
                                        <p:attrNameLst>
                                          <p:attrName>style.visibility</p:attrName>
                                        </p:attrNameLst>
                                      </p:cBhvr>
                                      <p:to>
                                        <p:strVal val="visible"/>
                                      </p:to>
                                    </p:set>
                                    <p:animEffect transition="in" filter="fade">
                                      <p:cBhvr>
                                        <p:cTn id="56" dur="2000"/>
                                        <p:tgtEl>
                                          <p:spTgt spid="372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8" grpId="0"/>
      <p:bldP spid="372739" grpId="0"/>
      <p:bldP spid="372741" grpId="0" animBg="1"/>
      <p:bldP spid="3727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3382963" y="3033713"/>
            <a:ext cx="92075"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none" lIns="0" anchor="b">
            <a:spAutoFit/>
          </a:bodyPr>
          <a:lstStyle>
            <a:lvl1pPr eaLnBrk="0" hangingPunct="0">
              <a:defRPr b="1">
                <a:solidFill>
                  <a:srgbClr val="FF3300"/>
                </a:solidFill>
                <a:latin typeface="TradeGothic" pitchFamily="2" charset="0"/>
              </a:defRPr>
            </a:lvl1pPr>
            <a:lvl2pPr marL="742950" indent="-285750" eaLnBrk="0" hangingPunct="0">
              <a:defRPr b="1">
                <a:solidFill>
                  <a:srgbClr val="FF3300"/>
                </a:solidFill>
                <a:latin typeface="TradeGothic" pitchFamily="2" charset="0"/>
              </a:defRPr>
            </a:lvl2pPr>
            <a:lvl3pPr marL="1143000" indent="-228600" eaLnBrk="0" hangingPunct="0">
              <a:defRPr b="1">
                <a:solidFill>
                  <a:srgbClr val="FF3300"/>
                </a:solidFill>
                <a:latin typeface="TradeGothic" pitchFamily="2" charset="0"/>
              </a:defRPr>
            </a:lvl3pPr>
            <a:lvl4pPr marL="1600200" indent="-228600" eaLnBrk="0" hangingPunct="0">
              <a:defRPr b="1">
                <a:solidFill>
                  <a:srgbClr val="FF3300"/>
                </a:solidFill>
                <a:latin typeface="TradeGothic" pitchFamily="2" charset="0"/>
              </a:defRPr>
            </a:lvl4pPr>
            <a:lvl5pPr marL="2057400" indent="-228600" eaLnBrk="0" hangingPunct="0">
              <a:defRPr b="1">
                <a:solidFill>
                  <a:srgbClr val="FF3300"/>
                </a:solidFill>
                <a:latin typeface="TradeGothic" pitchFamily="2" charset="0"/>
              </a:defRPr>
            </a:lvl5pPr>
            <a:lvl6pPr marL="2514600" indent="-228600" algn="ctr" eaLnBrk="0" fontAlgn="base" hangingPunct="0">
              <a:lnSpc>
                <a:spcPct val="90000"/>
              </a:lnSpc>
              <a:spcBef>
                <a:spcPct val="0"/>
              </a:spcBef>
              <a:spcAft>
                <a:spcPct val="0"/>
              </a:spcAft>
              <a:defRPr b="1">
                <a:solidFill>
                  <a:srgbClr val="FF3300"/>
                </a:solidFill>
                <a:latin typeface="TradeGothic" pitchFamily="2" charset="0"/>
              </a:defRPr>
            </a:lvl6pPr>
            <a:lvl7pPr marL="2971800" indent="-228600" algn="ctr" eaLnBrk="0" fontAlgn="base" hangingPunct="0">
              <a:lnSpc>
                <a:spcPct val="90000"/>
              </a:lnSpc>
              <a:spcBef>
                <a:spcPct val="0"/>
              </a:spcBef>
              <a:spcAft>
                <a:spcPct val="0"/>
              </a:spcAft>
              <a:defRPr b="1">
                <a:solidFill>
                  <a:srgbClr val="FF3300"/>
                </a:solidFill>
                <a:latin typeface="TradeGothic" pitchFamily="2" charset="0"/>
              </a:defRPr>
            </a:lvl7pPr>
            <a:lvl8pPr marL="3429000" indent="-228600" algn="ctr" eaLnBrk="0" fontAlgn="base" hangingPunct="0">
              <a:lnSpc>
                <a:spcPct val="90000"/>
              </a:lnSpc>
              <a:spcBef>
                <a:spcPct val="0"/>
              </a:spcBef>
              <a:spcAft>
                <a:spcPct val="0"/>
              </a:spcAft>
              <a:defRPr b="1">
                <a:solidFill>
                  <a:srgbClr val="FF3300"/>
                </a:solidFill>
                <a:latin typeface="TradeGothic" pitchFamily="2" charset="0"/>
              </a:defRPr>
            </a:lvl8pPr>
            <a:lvl9pPr marL="3886200" indent="-228600" algn="ctr" eaLnBrk="0" fontAlgn="base" hangingPunct="0">
              <a:lnSpc>
                <a:spcPct val="90000"/>
              </a:lnSpc>
              <a:spcBef>
                <a:spcPct val="0"/>
              </a:spcBef>
              <a:spcAft>
                <a:spcPct val="0"/>
              </a:spcAft>
              <a:defRPr b="1">
                <a:solidFill>
                  <a:srgbClr val="FF3300"/>
                </a:solidFill>
                <a:latin typeface="TradeGothic" pitchFamily="2" charset="0"/>
              </a:defRPr>
            </a:lvl9pPr>
          </a:lstStyle>
          <a:p>
            <a:pPr eaLnBrk="1" hangingPunct="1"/>
            <a:endParaRPr lang="es-ES" sz="2400">
              <a:solidFill>
                <a:schemeClr val="accent2"/>
              </a:solidFill>
              <a:latin typeface="Verdana" pitchFamily="34" charset="0"/>
            </a:endParaRPr>
          </a:p>
        </p:txBody>
      </p:sp>
      <p:sp>
        <p:nvSpPr>
          <p:cNvPr id="329737" name="Rectangle 9"/>
          <p:cNvSpPr>
            <a:spLocks noChangeArrowheads="1"/>
          </p:cNvSpPr>
          <p:nvPr/>
        </p:nvSpPr>
        <p:spPr bwMode="auto">
          <a:xfrm>
            <a:off x="839788" y="93663"/>
            <a:ext cx="7466012"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b="0">
                <a:solidFill>
                  <a:schemeClr val="bg2"/>
                </a:solidFill>
                <a:latin typeface="Candara" pitchFamily="34" charset="0"/>
                <a:ea typeface="ヒラギノ角ゴ Pro W3" pitchFamily="-80" charset="-128"/>
              </a:rPr>
              <a:t>¿Por qué es necesario desarrollar la</a:t>
            </a:r>
          </a:p>
          <a:p>
            <a:pPr eaLnBrk="0" hangingPunct="0">
              <a:lnSpc>
                <a:spcPct val="100000"/>
              </a:lnSpc>
              <a:tabLst>
                <a:tab pos="228600" algn="l"/>
              </a:tabLst>
            </a:pPr>
            <a:r>
              <a:rPr lang="es-ES_tradnl" sz="2800" b="0">
                <a:solidFill>
                  <a:srgbClr val="990033"/>
                </a:solidFill>
                <a:latin typeface="Candara" pitchFamily="34" charset="0"/>
                <a:ea typeface="ヒラギノ角ゴ Pro W3" pitchFamily="-80" charset="-128"/>
              </a:rPr>
              <a:t>COMPETENCIA DE LA</a:t>
            </a:r>
            <a:r>
              <a:rPr lang="es-ES_tradnl" sz="2800" b="0">
                <a:solidFill>
                  <a:schemeClr val="bg2"/>
                </a:solidFill>
                <a:latin typeface="Candara" pitchFamily="34" charset="0"/>
                <a:ea typeface="ヒラギノ角ゴ Pro W3" pitchFamily="-80" charset="-128"/>
              </a:rPr>
              <a:t> </a:t>
            </a:r>
            <a:r>
              <a:rPr lang="es-ES_tradnl" sz="2800" b="0">
                <a:solidFill>
                  <a:srgbClr val="990033"/>
                </a:solidFill>
                <a:latin typeface="Candara" pitchFamily="34" charset="0"/>
                <a:ea typeface="ヒラギノ角ゴ Pro W3" pitchFamily="-80" charset="-128"/>
              </a:rPr>
              <a:t>ESCUCHA…</a:t>
            </a:r>
          </a:p>
          <a:p>
            <a:pPr eaLnBrk="0" hangingPunct="0">
              <a:lnSpc>
                <a:spcPct val="100000"/>
              </a:lnSpc>
              <a:tabLst>
                <a:tab pos="228600" algn="l"/>
              </a:tabLst>
            </a:pPr>
            <a:r>
              <a:rPr lang="es-ES_tradnl" sz="2800" b="0">
                <a:solidFill>
                  <a:schemeClr val="bg2"/>
                </a:solidFill>
                <a:latin typeface="Candara" pitchFamily="34" charset="0"/>
                <a:ea typeface="ヒラギノ角ゴ Pro W3" pitchFamily="-80" charset="-128"/>
              </a:rPr>
              <a:t>no basta con guardar silencio y prestar atención?</a:t>
            </a:r>
            <a:endParaRPr lang="es-ES_tradnl" sz="3100" b="0">
              <a:solidFill>
                <a:schemeClr val="bg2"/>
              </a:solidFill>
              <a:latin typeface="Boopee" pitchFamily="2" charset="0"/>
              <a:ea typeface="ヒラギノ角ゴ Pro W3" pitchFamily="-80" charset="-128"/>
            </a:endParaRPr>
          </a:p>
        </p:txBody>
      </p:sp>
      <p:pic>
        <p:nvPicPr>
          <p:cNvPr id="329740"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1770063"/>
            <a:ext cx="6629400" cy="322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329742" name="Picture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7400" y="2133600"/>
            <a:ext cx="5257800"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29743" name="Rectangle 15"/>
          <p:cNvSpPr>
            <a:spLocks noChangeArrowheads="1"/>
          </p:cNvSpPr>
          <p:nvPr/>
        </p:nvSpPr>
        <p:spPr bwMode="auto">
          <a:xfrm>
            <a:off x="885825" y="5130800"/>
            <a:ext cx="719772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b="0">
                <a:solidFill>
                  <a:schemeClr val="bg2"/>
                </a:solidFill>
                <a:latin typeface="Candara" pitchFamily="34" charset="0"/>
                <a:ea typeface="ヒラギノ角ゴ Pro W3" pitchFamily="-80" charset="-128"/>
              </a:rPr>
              <a:t>Veamos un video que nos muestra què ocurre</a:t>
            </a:r>
          </a:p>
          <a:p>
            <a:pPr eaLnBrk="0" hangingPunct="0">
              <a:lnSpc>
                <a:spcPct val="100000"/>
              </a:lnSpc>
              <a:tabLst>
                <a:tab pos="228600" algn="l"/>
              </a:tabLst>
            </a:pPr>
            <a:r>
              <a:rPr lang="es-ES_tradnl" sz="2800" b="0">
                <a:solidFill>
                  <a:schemeClr val="bg2"/>
                </a:solidFill>
                <a:latin typeface="Candara" pitchFamily="34" charset="0"/>
                <a:ea typeface="ヒラギノ角ゴ Pro W3" pitchFamily="-80" charset="-128"/>
              </a:rPr>
              <a:t>si no desarrollamos una adecuada ESCUCHA…</a:t>
            </a:r>
            <a:endParaRPr lang="es-ES_tradnl" sz="3100" b="0">
              <a:solidFill>
                <a:srgbClr val="990033"/>
              </a:solidFill>
              <a:latin typeface="Boopee" pitchFamily="2" charset="0"/>
              <a:ea typeface="ヒラギノ角ゴ Pro W3" pitchFamily="-80" charset="-128"/>
            </a:endParaRPr>
          </a:p>
        </p:txBody>
      </p:sp>
      <p:pic>
        <p:nvPicPr>
          <p:cNvPr id="2" name="akward performance review.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524000" y="1143000"/>
            <a:ext cx="6096000" cy="457200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9737"/>
                                        </p:tgtEl>
                                        <p:attrNameLst>
                                          <p:attrName>style.visibility</p:attrName>
                                        </p:attrNameLst>
                                      </p:cBhvr>
                                      <p:to>
                                        <p:strVal val="visible"/>
                                      </p:to>
                                    </p:set>
                                    <p:animEffect transition="in" filter="fade">
                                      <p:cBhvr>
                                        <p:cTn id="7" dur="1000"/>
                                        <p:tgtEl>
                                          <p:spTgt spid="32973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29740"/>
                                        </p:tgtEl>
                                        <p:attrNameLst>
                                          <p:attrName>style.visibility</p:attrName>
                                        </p:attrNameLst>
                                      </p:cBhvr>
                                      <p:to>
                                        <p:strVal val="visible"/>
                                      </p:to>
                                    </p:set>
                                    <p:animEffect transition="in" filter="fade">
                                      <p:cBhvr>
                                        <p:cTn id="11" dur="1000"/>
                                        <p:tgtEl>
                                          <p:spTgt spid="329740"/>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9742"/>
                                        </p:tgtEl>
                                        <p:attrNameLst>
                                          <p:attrName>style.visibility</p:attrName>
                                        </p:attrNameLst>
                                      </p:cBhvr>
                                      <p:to>
                                        <p:strVal val="visible"/>
                                      </p:to>
                                    </p:set>
                                    <p:animEffect transition="in" filter="fade">
                                      <p:cBhvr>
                                        <p:cTn id="15" dur="1000"/>
                                        <p:tgtEl>
                                          <p:spTgt spid="329742"/>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29743"/>
                                        </p:tgtEl>
                                        <p:attrNameLst>
                                          <p:attrName>style.visibility</p:attrName>
                                        </p:attrNameLst>
                                      </p:cBhvr>
                                      <p:to>
                                        <p:strVal val="visible"/>
                                      </p:to>
                                    </p:set>
                                    <p:animEffect transition="in" filter="fade">
                                      <p:cBhvr>
                                        <p:cTn id="19" dur="2000"/>
                                        <p:tgtEl>
                                          <p:spTgt spid="32974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500"/>
                            </p:stCondLst>
                            <p:childTnLst>
                              <p:par>
                                <p:cTn id="28" presetID="2" presetClass="mediacall" presetSubtype="0" fill="hold" nodeType="afterEffect">
                                  <p:stCondLst>
                                    <p:cond delay="0"/>
                                  </p:stCondLst>
                                  <p:childTnLst>
                                    <p:cmd type="call" cmd="togglePause">
                                      <p:cBhvr>
                                        <p:cTn id="2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2"/>
                </p:tgtEl>
              </p:cMediaNode>
            </p:video>
          </p:childTnLst>
        </p:cTn>
      </p:par>
    </p:tnLst>
    <p:bldLst>
      <p:bldP spid="329737" grpId="0"/>
      <p:bldP spid="3297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79" name="Picture 1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72200" y="2667000"/>
            <a:ext cx="2514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344080" name="Picture 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2667000"/>
            <a:ext cx="2514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44082" name="Rectangle 18"/>
          <p:cNvSpPr>
            <a:spLocks noChangeArrowheads="1"/>
          </p:cNvSpPr>
          <p:nvPr/>
        </p:nvSpPr>
        <p:spPr bwMode="auto">
          <a:xfrm>
            <a:off x="838200" y="381000"/>
            <a:ext cx="7845425"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lnSpc>
                <a:spcPct val="100000"/>
              </a:lnSpc>
              <a:tabLst>
                <a:tab pos="228600" algn="l"/>
              </a:tabLst>
            </a:pPr>
            <a:r>
              <a:rPr lang="es-ES_tradnl" sz="2800" b="0">
                <a:solidFill>
                  <a:srgbClr val="333333"/>
                </a:solidFill>
                <a:latin typeface="Candara" pitchFamily="34" charset="0"/>
                <a:ea typeface="ヒラギノ角ゴ Pro W3" pitchFamily="-80" charset="-128"/>
              </a:rPr>
              <a:t>Si todos somos</a:t>
            </a:r>
            <a:r>
              <a:rPr lang="es-ES_tradnl" sz="2800">
                <a:solidFill>
                  <a:schemeClr val="bg2"/>
                </a:solidFill>
                <a:latin typeface="Candara" pitchFamily="34" charset="0"/>
                <a:ea typeface="ヒラギノ角ゴ Pro W3" pitchFamily="-80" charset="-128"/>
              </a:rPr>
              <a:t> </a:t>
            </a:r>
            <a:r>
              <a:rPr lang="es-ES_tradnl" sz="2800">
                <a:solidFill>
                  <a:srgbClr val="990033"/>
                </a:solidFill>
                <a:latin typeface="Candara" pitchFamily="34" charset="0"/>
                <a:ea typeface="ヒラギノ角ゴ Pro W3" pitchFamily="-80" charset="-128"/>
              </a:rPr>
              <a:t>OBSERVADORES DIFERENTES</a:t>
            </a:r>
            <a:r>
              <a:rPr lang="es-ES_tradnl" sz="2800">
                <a:solidFill>
                  <a:schemeClr val="bg2"/>
                </a:solidFill>
                <a:latin typeface="Candara" pitchFamily="34" charset="0"/>
                <a:ea typeface="ヒラギノ角ゴ Pro W3" pitchFamily="-80" charset="-128"/>
              </a:rPr>
              <a:t> </a:t>
            </a:r>
            <a:r>
              <a:rPr lang="es-ES_tradnl" sz="2800" b="0">
                <a:solidFill>
                  <a:srgbClr val="333333"/>
                </a:solidFill>
                <a:latin typeface="Candara" pitchFamily="34" charset="0"/>
                <a:ea typeface="ヒラギノ角ゴ Pro W3" pitchFamily="-80" charset="-128"/>
              </a:rPr>
              <a:t>concluímos que en las CONVERSACIONES</a:t>
            </a:r>
            <a:endParaRPr lang="es-ES_tradnl" sz="2800">
              <a:solidFill>
                <a:schemeClr val="bg2"/>
              </a:solidFill>
              <a:latin typeface="Candara" pitchFamily="34" charset="0"/>
              <a:ea typeface="ヒラギノ角ゴ Pro W3" pitchFamily="-80" charset="-128"/>
            </a:endParaRPr>
          </a:p>
          <a:p>
            <a:pPr eaLnBrk="0" hangingPunct="0">
              <a:lnSpc>
                <a:spcPct val="100000"/>
              </a:lnSpc>
              <a:tabLst>
                <a:tab pos="228600" algn="l"/>
              </a:tabLst>
            </a:pPr>
            <a:r>
              <a:rPr lang="es-ES_tradnl" sz="2800">
                <a:solidFill>
                  <a:schemeClr val="bg2"/>
                </a:solidFill>
                <a:latin typeface="Candara" pitchFamily="34" charset="0"/>
                <a:ea typeface="ヒラギノ角ゴ Pro W3" pitchFamily="-80" charset="-128"/>
              </a:rPr>
              <a:t>siempre habrá una distancia, una </a:t>
            </a:r>
            <a:r>
              <a:rPr lang="es-ES_tradnl" sz="2800">
                <a:solidFill>
                  <a:srgbClr val="990033"/>
                </a:solidFill>
                <a:latin typeface="Candara" pitchFamily="34" charset="0"/>
                <a:ea typeface="ヒラギノ角ゴ Pro W3" pitchFamily="-80" charset="-128"/>
              </a:rPr>
              <a:t>BRECHA</a:t>
            </a:r>
            <a:r>
              <a:rPr lang="es-ES_tradnl" sz="2800">
                <a:solidFill>
                  <a:schemeClr val="bg2"/>
                </a:solidFill>
                <a:latin typeface="Candara" pitchFamily="34" charset="0"/>
                <a:ea typeface="ヒラギノ角ゴ Pro W3" pitchFamily="-80" charset="-128"/>
              </a:rPr>
              <a:t> entre</a:t>
            </a:r>
            <a:endParaRPr lang="es-ES_tradnl" sz="3100">
              <a:solidFill>
                <a:schemeClr val="bg2"/>
              </a:solidFill>
              <a:latin typeface="Boopee" pitchFamily="2" charset="0"/>
              <a:ea typeface="ヒラギノ角ゴ Pro W3" pitchFamily="-80" charset="-128"/>
            </a:endParaRPr>
          </a:p>
        </p:txBody>
      </p:sp>
      <p:sp>
        <p:nvSpPr>
          <p:cNvPr id="344083" name="Rectangle 19"/>
          <p:cNvSpPr>
            <a:spLocks noChangeArrowheads="1"/>
          </p:cNvSpPr>
          <p:nvPr/>
        </p:nvSpPr>
        <p:spPr bwMode="auto">
          <a:xfrm>
            <a:off x="884238" y="2147888"/>
            <a:ext cx="1555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b="0">
                <a:solidFill>
                  <a:srgbClr val="990033"/>
                </a:solidFill>
                <a:latin typeface="Candara" pitchFamily="34" charset="0"/>
                <a:ea typeface="ヒラギノ角ゴ Pro W3" pitchFamily="-80" charset="-128"/>
              </a:rPr>
              <a:t>ORADOR</a:t>
            </a:r>
            <a:endParaRPr lang="es-ES_tradnl" sz="3100" b="0">
              <a:solidFill>
                <a:srgbClr val="990033"/>
              </a:solidFill>
              <a:latin typeface="Boopee" pitchFamily="2" charset="0"/>
              <a:ea typeface="ヒラギノ角ゴ Pro W3" pitchFamily="-80" charset="-128"/>
            </a:endParaRPr>
          </a:p>
        </p:txBody>
      </p:sp>
      <p:sp>
        <p:nvSpPr>
          <p:cNvPr id="344084" name="Rectangle 20"/>
          <p:cNvSpPr>
            <a:spLocks noChangeArrowheads="1"/>
          </p:cNvSpPr>
          <p:nvPr/>
        </p:nvSpPr>
        <p:spPr bwMode="auto">
          <a:xfrm>
            <a:off x="6705600" y="2147888"/>
            <a:ext cx="141763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b="0">
                <a:solidFill>
                  <a:srgbClr val="990033"/>
                </a:solidFill>
                <a:latin typeface="Candara" pitchFamily="34" charset="0"/>
                <a:ea typeface="ヒラギノ角ゴ Pro W3" pitchFamily="-80" charset="-128"/>
              </a:rPr>
              <a:t>OYENTE</a:t>
            </a:r>
            <a:endParaRPr lang="es-ES_tradnl" sz="3100" b="0">
              <a:solidFill>
                <a:srgbClr val="990033"/>
              </a:solidFill>
              <a:latin typeface="Boopee" pitchFamily="2" charset="0"/>
              <a:ea typeface="ヒラギノ角ゴ Pro W3" pitchFamily="-80" charset="-128"/>
            </a:endParaRPr>
          </a:p>
        </p:txBody>
      </p:sp>
      <p:sp>
        <p:nvSpPr>
          <p:cNvPr id="344088" name="Rectangle 24"/>
          <p:cNvSpPr>
            <a:spLocks noChangeArrowheads="1"/>
          </p:cNvSpPr>
          <p:nvPr/>
        </p:nvSpPr>
        <p:spPr bwMode="auto">
          <a:xfrm>
            <a:off x="6948488" y="5410200"/>
            <a:ext cx="9159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b="0">
                <a:solidFill>
                  <a:srgbClr val="990033"/>
                </a:solidFill>
                <a:latin typeface="Candara" pitchFamily="34" charset="0"/>
                <a:ea typeface="ヒラギノ角ゴ Pro W3" pitchFamily="-80" charset="-128"/>
              </a:rPr>
              <a:t>Matt</a:t>
            </a:r>
            <a:endParaRPr lang="es-ES_tradnl" sz="3100" b="0">
              <a:solidFill>
                <a:srgbClr val="990033"/>
              </a:solidFill>
              <a:latin typeface="Boopee" pitchFamily="2" charset="0"/>
              <a:ea typeface="ヒラギノ角ゴ Pro W3" pitchFamily="-80" charset="-128"/>
            </a:endParaRPr>
          </a:p>
        </p:txBody>
      </p:sp>
      <p:sp>
        <p:nvSpPr>
          <p:cNvPr id="344089" name="Rectangle 25"/>
          <p:cNvSpPr>
            <a:spLocks noChangeArrowheads="1"/>
          </p:cNvSpPr>
          <p:nvPr/>
        </p:nvSpPr>
        <p:spPr bwMode="auto">
          <a:xfrm>
            <a:off x="1050925" y="5424488"/>
            <a:ext cx="13779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2800" b="0">
                <a:solidFill>
                  <a:srgbClr val="990033"/>
                </a:solidFill>
                <a:latin typeface="Candara" pitchFamily="34" charset="0"/>
                <a:ea typeface="ヒラギノ角ゴ Pro W3" pitchFamily="-80" charset="-128"/>
              </a:rPr>
              <a:t>Melanie</a:t>
            </a:r>
            <a:endParaRPr lang="es-ES_tradnl" sz="3100" b="0">
              <a:solidFill>
                <a:srgbClr val="990033"/>
              </a:solidFill>
              <a:latin typeface="Boopee" pitchFamily="2" charset="0"/>
              <a:ea typeface="ヒラギノ角ゴ Pro W3" pitchFamily="-80" charset="-128"/>
            </a:endParaRPr>
          </a:p>
        </p:txBody>
      </p:sp>
      <p:sp>
        <p:nvSpPr>
          <p:cNvPr id="344092" name="Rectangle 28"/>
          <p:cNvSpPr>
            <a:spLocks noChangeArrowheads="1"/>
          </p:cNvSpPr>
          <p:nvPr/>
        </p:nvSpPr>
        <p:spPr bwMode="auto">
          <a:xfrm>
            <a:off x="3657600" y="3641725"/>
            <a:ext cx="17653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lnSpc>
                <a:spcPct val="100000"/>
              </a:lnSpc>
              <a:tabLst>
                <a:tab pos="228600" algn="l"/>
              </a:tabLst>
            </a:pPr>
            <a:r>
              <a:rPr lang="es-ES_tradnl" sz="3500">
                <a:solidFill>
                  <a:srgbClr val="990033"/>
                </a:solidFill>
                <a:latin typeface="Candara" pitchFamily="34" charset="0"/>
                <a:ea typeface="ヒラギノ角ゴ Pro W3" pitchFamily="-80" charset="-128"/>
              </a:rPr>
              <a:t>BRECHA</a:t>
            </a:r>
            <a:endParaRPr lang="es-ES_tradnl" sz="3500">
              <a:solidFill>
                <a:srgbClr val="990033"/>
              </a:solidFill>
              <a:latin typeface="Boopee" pitchFamily="2" charset="0"/>
              <a:ea typeface="ヒラギノ角ゴ Pro W3" pitchFamily="-80" charset="-128"/>
            </a:endParaRPr>
          </a:p>
        </p:txBody>
      </p:sp>
      <p:sp>
        <p:nvSpPr>
          <p:cNvPr id="344099" name="Oval 35"/>
          <p:cNvSpPr>
            <a:spLocks noChangeArrowheads="1"/>
          </p:cNvSpPr>
          <p:nvPr/>
        </p:nvSpPr>
        <p:spPr bwMode="auto">
          <a:xfrm>
            <a:off x="152400" y="2057400"/>
            <a:ext cx="3276600" cy="3886200"/>
          </a:xfrm>
          <a:prstGeom prst="ellipse">
            <a:avLst/>
          </a:prstGeom>
          <a:noFill/>
          <a:ln w="34925" algn="ctr">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lIns="0" anchor="ctr">
            <a:spAutoFit/>
          </a:bodyPr>
          <a:lstStyle/>
          <a:p>
            <a:endParaRPr lang="es-AR"/>
          </a:p>
        </p:txBody>
      </p:sp>
      <p:sp>
        <p:nvSpPr>
          <p:cNvPr id="344100" name="Oval 36"/>
          <p:cNvSpPr>
            <a:spLocks noChangeArrowheads="1"/>
          </p:cNvSpPr>
          <p:nvPr/>
        </p:nvSpPr>
        <p:spPr bwMode="auto">
          <a:xfrm>
            <a:off x="5791200" y="2057400"/>
            <a:ext cx="3276600" cy="3886200"/>
          </a:xfrm>
          <a:prstGeom prst="ellipse">
            <a:avLst/>
          </a:prstGeom>
          <a:noFill/>
          <a:ln w="34925" algn="ctr">
            <a:solidFill>
              <a:srgbClr val="990033"/>
            </a:solidFill>
            <a:round/>
            <a:headEnd/>
            <a:tailEnd/>
          </a:ln>
          <a:extLst>
            <a:ext uri="{909E8E84-426E-40DD-AFC4-6F175D3DCCD1}">
              <a14:hiddenFill xmlns:a14="http://schemas.microsoft.com/office/drawing/2010/main" xmlns="">
                <a:solidFill>
                  <a:srgbClr val="FFFFFF"/>
                </a:solidFill>
              </a14:hiddenFill>
            </a:ext>
          </a:extLst>
        </p:spPr>
        <p:txBody>
          <a:bodyPr lIns="0" anchor="ctr">
            <a:spAutoFit/>
          </a:bodyPr>
          <a:lstStyle/>
          <a:p>
            <a:endParaRPr lang="es-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4082"/>
                                        </p:tgtEl>
                                        <p:attrNameLst>
                                          <p:attrName>style.visibility</p:attrName>
                                        </p:attrNameLst>
                                      </p:cBhvr>
                                      <p:to>
                                        <p:strVal val="visible"/>
                                      </p:to>
                                    </p:set>
                                    <p:animEffect transition="in" filter="fade">
                                      <p:cBhvr>
                                        <p:cTn id="7" dur="2000"/>
                                        <p:tgtEl>
                                          <p:spTgt spid="34408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44083"/>
                                        </p:tgtEl>
                                        <p:attrNameLst>
                                          <p:attrName>style.visibility</p:attrName>
                                        </p:attrNameLst>
                                      </p:cBhvr>
                                      <p:to>
                                        <p:strVal val="visible"/>
                                      </p:to>
                                    </p:set>
                                    <p:animEffect transition="in" filter="fade">
                                      <p:cBhvr>
                                        <p:cTn id="11" dur="1000"/>
                                        <p:tgtEl>
                                          <p:spTgt spid="344083"/>
                                        </p:tgtEl>
                                      </p:cBhvr>
                                    </p:animEffect>
                                  </p:childTnLst>
                                </p:cTn>
                              </p:par>
                              <p:par>
                                <p:cTn id="12" presetID="10" presetClass="entr" presetSubtype="0" fill="hold" nodeType="withEffect">
                                  <p:stCondLst>
                                    <p:cond delay="0"/>
                                  </p:stCondLst>
                                  <p:childTnLst>
                                    <p:set>
                                      <p:cBhvr>
                                        <p:cTn id="13" dur="1" fill="hold">
                                          <p:stCondLst>
                                            <p:cond delay="0"/>
                                          </p:stCondLst>
                                        </p:cTn>
                                        <p:tgtEl>
                                          <p:spTgt spid="344080"/>
                                        </p:tgtEl>
                                        <p:attrNameLst>
                                          <p:attrName>style.visibility</p:attrName>
                                        </p:attrNameLst>
                                      </p:cBhvr>
                                      <p:to>
                                        <p:strVal val="visible"/>
                                      </p:to>
                                    </p:set>
                                    <p:animEffect transition="in" filter="fade">
                                      <p:cBhvr>
                                        <p:cTn id="14" dur="1000"/>
                                        <p:tgtEl>
                                          <p:spTgt spid="34408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4089"/>
                                        </p:tgtEl>
                                        <p:attrNameLst>
                                          <p:attrName>style.visibility</p:attrName>
                                        </p:attrNameLst>
                                      </p:cBhvr>
                                      <p:to>
                                        <p:strVal val="visible"/>
                                      </p:to>
                                    </p:set>
                                    <p:animEffect transition="in" filter="fade">
                                      <p:cBhvr>
                                        <p:cTn id="17" dur="1000"/>
                                        <p:tgtEl>
                                          <p:spTgt spid="344089"/>
                                        </p:tgtEl>
                                      </p:cBhvr>
                                    </p:animEffect>
                                  </p:childTnLst>
                                </p:cTn>
                              </p:par>
                            </p:childTnLst>
                          </p:cTn>
                        </p:par>
                        <p:par>
                          <p:cTn id="18" fill="hold" nodeType="afterGroup">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344084"/>
                                        </p:tgtEl>
                                        <p:attrNameLst>
                                          <p:attrName>style.visibility</p:attrName>
                                        </p:attrNameLst>
                                      </p:cBhvr>
                                      <p:to>
                                        <p:strVal val="visible"/>
                                      </p:to>
                                    </p:set>
                                    <p:animEffect transition="in" filter="fade">
                                      <p:cBhvr>
                                        <p:cTn id="21" dur="1000"/>
                                        <p:tgtEl>
                                          <p:spTgt spid="344084"/>
                                        </p:tgtEl>
                                      </p:cBhvr>
                                    </p:animEffect>
                                  </p:childTnLst>
                                </p:cTn>
                              </p:par>
                              <p:par>
                                <p:cTn id="22" presetID="10" presetClass="entr" presetSubtype="0" fill="hold" nodeType="withEffect">
                                  <p:stCondLst>
                                    <p:cond delay="0"/>
                                  </p:stCondLst>
                                  <p:childTnLst>
                                    <p:set>
                                      <p:cBhvr>
                                        <p:cTn id="23" dur="1" fill="hold">
                                          <p:stCondLst>
                                            <p:cond delay="0"/>
                                          </p:stCondLst>
                                        </p:cTn>
                                        <p:tgtEl>
                                          <p:spTgt spid="344079"/>
                                        </p:tgtEl>
                                        <p:attrNameLst>
                                          <p:attrName>style.visibility</p:attrName>
                                        </p:attrNameLst>
                                      </p:cBhvr>
                                      <p:to>
                                        <p:strVal val="visible"/>
                                      </p:to>
                                    </p:set>
                                    <p:animEffect transition="in" filter="fade">
                                      <p:cBhvr>
                                        <p:cTn id="24" dur="1000"/>
                                        <p:tgtEl>
                                          <p:spTgt spid="34407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4088"/>
                                        </p:tgtEl>
                                        <p:attrNameLst>
                                          <p:attrName>style.visibility</p:attrName>
                                        </p:attrNameLst>
                                      </p:cBhvr>
                                      <p:to>
                                        <p:strVal val="visible"/>
                                      </p:to>
                                    </p:set>
                                    <p:animEffect transition="in" filter="fade">
                                      <p:cBhvr>
                                        <p:cTn id="27" dur="1000"/>
                                        <p:tgtEl>
                                          <p:spTgt spid="344088"/>
                                        </p:tgtEl>
                                      </p:cBhvr>
                                    </p:animEffect>
                                  </p:childTnLst>
                                </p:cTn>
                              </p:par>
                            </p:childTnLst>
                          </p:cTn>
                        </p:par>
                        <p:par>
                          <p:cTn id="28" fill="hold" nodeType="afterGroup">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44092"/>
                                        </p:tgtEl>
                                        <p:attrNameLst>
                                          <p:attrName>style.visibility</p:attrName>
                                        </p:attrNameLst>
                                      </p:cBhvr>
                                      <p:to>
                                        <p:strVal val="visible"/>
                                      </p:to>
                                    </p:set>
                                    <p:animEffect transition="in" filter="fade">
                                      <p:cBhvr>
                                        <p:cTn id="31" dur="1000"/>
                                        <p:tgtEl>
                                          <p:spTgt spid="344092"/>
                                        </p:tgtEl>
                                      </p:cBhvr>
                                    </p:animEffect>
                                  </p:childTnLst>
                                </p:cTn>
                              </p:par>
                            </p:childTnLst>
                          </p:cTn>
                        </p:par>
                        <p:par>
                          <p:cTn id="32" fill="hold" nodeType="afterGroup">
                            <p:stCondLst>
                              <p:cond delay="5000"/>
                            </p:stCondLst>
                            <p:childTnLst>
                              <p:par>
                                <p:cTn id="33" presetID="18" presetClass="entr" presetSubtype="3" fill="hold" grpId="0" nodeType="afterEffect">
                                  <p:stCondLst>
                                    <p:cond delay="0"/>
                                  </p:stCondLst>
                                  <p:childTnLst>
                                    <p:set>
                                      <p:cBhvr>
                                        <p:cTn id="34" dur="1" fill="hold">
                                          <p:stCondLst>
                                            <p:cond delay="0"/>
                                          </p:stCondLst>
                                        </p:cTn>
                                        <p:tgtEl>
                                          <p:spTgt spid="344099"/>
                                        </p:tgtEl>
                                        <p:attrNameLst>
                                          <p:attrName>style.visibility</p:attrName>
                                        </p:attrNameLst>
                                      </p:cBhvr>
                                      <p:to>
                                        <p:strVal val="visible"/>
                                      </p:to>
                                    </p:set>
                                    <p:animEffect transition="in" filter="strips(upRight)">
                                      <p:cBhvr>
                                        <p:cTn id="35" dur="1000"/>
                                        <p:tgtEl>
                                          <p:spTgt spid="344099"/>
                                        </p:tgtEl>
                                      </p:cBhvr>
                                    </p:animEffect>
                                  </p:childTnLst>
                                </p:cTn>
                              </p:par>
                            </p:childTnLst>
                          </p:cTn>
                        </p:par>
                        <p:par>
                          <p:cTn id="36" fill="hold" nodeType="afterGroup">
                            <p:stCondLst>
                              <p:cond delay="6000"/>
                            </p:stCondLst>
                            <p:childTnLst>
                              <p:par>
                                <p:cTn id="37" presetID="18" presetClass="entr" presetSubtype="3" fill="hold" grpId="0" nodeType="afterEffect">
                                  <p:stCondLst>
                                    <p:cond delay="0"/>
                                  </p:stCondLst>
                                  <p:childTnLst>
                                    <p:set>
                                      <p:cBhvr>
                                        <p:cTn id="38" dur="1" fill="hold">
                                          <p:stCondLst>
                                            <p:cond delay="0"/>
                                          </p:stCondLst>
                                        </p:cTn>
                                        <p:tgtEl>
                                          <p:spTgt spid="344100"/>
                                        </p:tgtEl>
                                        <p:attrNameLst>
                                          <p:attrName>style.visibility</p:attrName>
                                        </p:attrNameLst>
                                      </p:cBhvr>
                                      <p:to>
                                        <p:strVal val="visible"/>
                                      </p:to>
                                    </p:set>
                                    <p:animEffect transition="in" filter="strips(upRight)">
                                      <p:cBhvr>
                                        <p:cTn id="39" dur="1000"/>
                                        <p:tgtEl>
                                          <p:spTgt spid="34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82" grpId="0"/>
      <p:bldP spid="344083" grpId="0"/>
      <p:bldP spid="344084" grpId="0"/>
      <p:bldP spid="344088" grpId="0"/>
      <p:bldP spid="344089" grpId="0"/>
      <p:bldP spid="344092" grpId="0"/>
      <p:bldP spid="344099" grpId="0" animBg="1"/>
      <p:bldP spid="3441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0" y="0"/>
            <a:ext cx="8748713" cy="1373188"/>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lnSpc>
                <a:spcPct val="100000"/>
              </a:lnSpc>
              <a:buFont typeface="Wingdings" pitchFamily="2" charset="2"/>
              <a:buNone/>
              <a:defRPr/>
            </a:pPr>
            <a:r>
              <a:rPr lang="es-ES" sz="2800" b="0" smtClean="0">
                <a:solidFill>
                  <a:srgbClr val="333333"/>
                </a:solidFill>
                <a:effectLst>
                  <a:outerShdw blurRad="38100" dist="38100" dir="2700000" algn="tl">
                    <a:srgbClr val="C0C0C0"/>
                  </a:outerShdw>
                </a:effectLst>
                <a:latin typeface="Candara" pitchFamily="34" charset="0"/>
                <a:ea typeface="ヒラギノ角ゴ Pro W3" pitchFamily="-80" charset="-128"/>
              </a:rPr>
              <a:t>Sabiendo que en las CONVERSACIONES</a:t>
            </a:r>
          </a:p>
          <a:p>
            <a:pPr algn="ctr" eaLnBrk="0" hangingPunct="0">
              <a:lnSpc>
                <a:spcPct val="100000"/>
              </a:lnSpc>
              <a:buFont typeface="Wingdings" pitchFamily="2" charset="2"/>
              <a:buNone/>
              <a:defRPr/>
            </a:pPr>
            <a:r>
              <a:rPr lang="es-ES" sz="2800" b="0" smtClean="0">
                <a:solidFill>
                  <a:srgbClr val="333333"/>
                </a:solidFill>
                <a:effectLst>
                  <a:outerShdw blurRad="38100" dist="38100" dir="2700000" algn="tl">
                    <a:srgbClr val="C0C0C0"/>
                  </a:outerShdw>
                </a:effectLst>
                <a:latin typeface="Candara" pitchFamily="34" charset="0"/>
                <a:ea typeface="ヒラギノ角ゴ Pro W3" pitchFamily="-80" charset="-128"/>
              </a:rPr>
              <a:t>SIEMPRE existe una</a:t>
            </a:r>
            <a:r>
              <a:rPr lang="es-ES" sz="2800" smtClean="0">
                <a:solidFill>
                  <a:srgbClr val="333333"/>
                </a:solidFill>
                <a:effectLst>
                  <a:outerShdw blurRad="38100" dist="38100" dir="2700000" algn="tl">
                    <a:srgbClr val="C0C0C0"/>
                  </a:outerShdw>
                </a:effectLst>
                <a:latin typeface="Candara" pitchFamily="34" charset="0"/>
                <a:ea typeface="ヒラギノ角ゴ Pro W3" pitchFamily="-80" charset="-128"/>
              </a:rPr>
              <a:t> </a:t>
            </a:r>
            <a:r>
              <a:rPr lang="es-ES" sz="2800" smtClean="0">
                <a:solidFill>
                  <a:srgbClr val="990033"/>
                </a:solidFill>
                <a:effectLst>
                  <a:outerShdw blurRad="38100" dist="38100" dir="2700000" algn="tl">
                    <a:srgbClr val="C0C0C0"/>
                  </a:outerShdw>
                </a:effectLst>
                <a:latin typeface="Candara" pitchFamily="34" charset="0"/>
                <a:ea typeface="ヒラギノ角ゴ Pro W3" pitchFamily="-80" charset="-128"/>
              </a:rPr>
              <a:t>brecha, </a:t>
            </a:r>
          </a:p>
          <a:p>
            <a:pPr algn="ctr" eaLnBrk="0" hangingPunct="0">
              <a:lnSpc>
                <a:spcPct val="100000"/>
              </a:lnSpc>
              <a:buFont typeface="Wingdings" pitchFamily="2" charset="2"/>
              <a:buNone/>
              <a:defRPr/>
            </a:pPr>
            <a:r>
              <a:rPr lang="es-ES" sz="2800" smtClean="0">
                <a:solidFill>
                  <a:srgbClr val="990033"/>
                </a:solidFill>
                <a:effectLst>
                  <a:outerShdw blurRad="38100" dist="38100" dir="2700000" algn="tl">
                    <a:srgbClr val="C0C0C0"/>
                  </a:outerShdw>
                </a:effectLst>
                <a:latin typeface="Candara" pitchFamily="34" charset="0"/>
                <a:ea typeface="ヒラギノ角ゴ Pro W3" pitchFamily="-80" charset="-128"/>
              </a:rPr>
              <a:t>ahora estoy obligado a hacerme </a:t>
            </a:r>
            <a:r>
              <a:rPr lang="es-ES" sz="2800" smtClean="0">
                <a:solidFill>
                  <a:schemeClr val="bg2"/>
                </a:solidFill>
                <a:effectLst>
                  <a:outerShdw blurRad="38100" dist="38100" dir="2700000" algn="tl">
                    <a:srgbClr val="C0C0C0"/>
                  </a:outerShdw>
                </a:effectLst>
                <a:latin typeface="Candara" pitchFamily="34" charset="0"/>
                <a:ea typeface="ヒラギノ角ゴ Pro W3" pitchFamily="-80" charset="-128"/>
              </a:rPr>
              <a:t>RESPONSABLE</a:t>
            </a:r>
            <a:r>
              <a:rPr lang="es-ES" sz="2800" smtClean="0">
                <a:solidFill>
                  <a:srgbClr val="990033"/>
                </a:solidFill>
                <a:effectLst>
                  <a:outerShdw blurRad="38100" dist="38100" dir="2700000" algn="tl">
                    <a:srgbClr val="C0C0C0"/>
                  </a:outerShdw>
                </a:effectLst>
                <a:latin typeface="Candara" pitchFamily="34" charset="0"/>
                <a:ea typeface="ヒラギノ角ゴ Pro W3" pitchFamily="-80" charset="-128"/>
              </a:rPr>
              <a:t> de ella</a:t>
            </a:r>
          </a:p>
        </p:txBody>
      </p:sp>
      <p:sp>
        <p:nvSpPr>
          <p:cNvPr id="2" name="Text Box 2"/>
          <p:cNvSpPr txBox="1">
            <a:spLocks noChangeArrowheads="1"/>
          </p:cNvSpPr>
          <p:nvPr/>
        </p:nvSpPr>
        <p:spPr bwMode="auto">
          <a:xfrm>
            <a:off x="1752600" y="1447800"/>
            <a:ext cx="6324600" cy="457200"/>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00000"/>
              </a:lnSpc>
              <a:buFont typeface="Wingdings" pitchFamily="2" charset="2"/>
              <a:buNone/>
              <a:defRPr/>
            </a:pPr>
            <a:r>
              <a:rPr lang="es-ES" sz="2400" b="0" smtClean="0">
                <a:solidFill>
                  <a:schemeClr val="bg2"/>
                </a:solidFill>
                <a:effectLst>
                  <a:outerShdw blurRad="38100" dist="38100" dir="2700000" algn="tl">
                    <a:srgbClr val="C0C0C0"/>
                  </a:outerShdw>
                </a:effectLst>
                <a:latin typeface="Candara" pitchFamily="34" charset="0"/>
                <a:ea typeface="ヒラギノ角ゴ Pro W3" pitchFamily="-80" charset="-128"/>
              </a:rPr>
              <a:t>La ESCUCHA</a:t>
            </a:r>
            <a:r>
              <a:rPr lang="es-ES" sz="2400" b="0" smtClean="0">
                <a:solidFill>
                  <a:srgbClr val="333333"/>
                </a:solidFill>
                <a:effectLst>
                  <a:outerShdw blurRad="38100" dist="38100" dir="2700000" algn="tl">
                    <a:srgbClr val="C0C0C0"/>
                  </a:outerShdw>
                </a:effectLst>
                <a:latin typeface="Candara" pitchFamily="34" charset="0"/>
                <a:ea typeface="ヒラギノ角ゴ Pro W3" pitchFamily="-80" charset="-128"/>
              </a:rPr>
              <a:t> implica una doble responsabilidad:</a:t>
            </a:r>
          </a:p>
        </p:txBody>
      </p:sp>
      <p:sp>
        <p:nvSpPr>
          <p:cNvPr id="3" name="Text Box 2"/>
          <p:cNvSpPr txBox="1">
            <a:spLocks noChangeArrowheads="1"/>
          </p:cNvSpPr>
          <p:nvPr/>
        </p:nvSpPr>
        <p:spPr bwMode="auto">
          <a:xfrm>
            <a:off x="2819400" y="2362200"/>
            <a:ext cx="4419600" cy="457200"/>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00000"/>
              </a:lnSpc>
              <a:buFont typeface="Wingdings" pitchFamily="2" charset="2"/>
              <a:buNone/>
              <a:defRPr/>
            </a:pPr>
            <a:r>
              <a:rPr lang="es-ES" sz="2400" b="0" smtClean="0">
                <a:solidFill>
                  <a:srgbClr val="333333"/>
                </a:solidFill>
                <a:effectLst>
                  <a:outerShdw blurRad="38100" dist="38100" dir="2700000" algn="tl">
                    <a:srgbClr val="C0C0C0"/>
                  </a:outerShdw>
                </a:effectLst>
                <a:latin typeface="Candara" pitchFamily="34" charset="0"/>
                <a:ea typeface="ヒラギノ角ゴ Pro W3" pitchFamily="-80" charset="-128"/>
              </a:rPr>
              <a:t>Hay una ética del que </a:t>
            </a:r>
            <a:r>
              <a:rPr lang="es-ES" sz="2400" b="0" smtClean="0">
                <a:solidFill>
                  <a:schemeClr val="bg2"/>
                </a:solidFill>
                <a:effectLst>
                  <a:outerShdw blurRad="38100" dist="38100" dir="2700000" algn="tl">
                    <a:srgbClr val="C0C0C0"/>
                  </a:outerShdw>
                </a:effectLst>
                <a:latin typeface="Candara" pitchFamily="34" charset="0"/>
                <a:ea typeface="ヒラギノ角ゴ Pro W3" pitchFamily="-80" charset="-128"/>
              </a:rPr>
              <a:t>HABLA…</a:t>
            </a:r>
          </a:p>
        </p:txBody>
      </p:sp>
      <p:sp>
        <p:nvSpPr>
          <p:cNvPr id="4" name="Text Box 2"/>
          <p:cNvSpPr txBox="1">
            <a:spLocks noChangeArrowheads="1"/>
          </p:cNvSpPr>
          <p:nvPr/>
        </p:nvSpPr>
        <p:spPr bwMode="auto">
          <a:xfrm>
            <a:off x="2819400" y="2743200"/>
            <a:ext cx="6096000" cy="457200"/>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00000"/>
              </a:lnSpc>
              <a:buFont typeface="Wingdings" pitchFamily="2" charset="2"/>
              <a:buNone/>
              <a:defRPr/>
            </a:pPr>
            <a:r>
              <a:rPr lang="es-ES" sz="2400" b="0" smtClean="0">
                <a:solidFill>
                  <a:srgbClr val="333333"/>
                </a:solidFill>
                <a:effectLst>
                  <a:outerShdw blurRad="38100" dist="38100" dir="2700000" algn="tl">
                    <a:srgbClr val="C0C0C0"/>
                  </a:outerShdw>
                </a:effectLst>
                <a:latin typeface="Candara" pitchFamily="34" charset="0"/>
                <a:ea typeface="ヒラギノ角ゴ Pro W3" pitchFamily="-80" charset="-128"/>
              </a:rPr>
              <a:t>…que debe garantizar la escucha de su hablar</a:t>
            </a:r>
          </a:p>
        </p:txBody>
      </p:sp>
      <p:sp>
        <p:nvSpPr>
          <p:cNvPr id="345103" name="Line 15"/>
          <p:cNvSpPr>
            <a:spLocks noChangeShapeType="1"/>
          </p:cNvSpPr>
          <p:nvPr/>
        </p:nvSpPr>
        <p:spPr bwMode="auto">
          <a:xfrm>
            <a:off x="5334000" y="914400"/>
            <a:ext cx="1066800" cy="0"/>
          </a:xfrm>
          <a:prstGeom prst="line">
            <a:avLst/>
          </a:prstGeom>
          <a:noFill/>
          <a:ln w="25400">
            <a:solidFill>
              <a:srgbClr val="990033"/>
            </a:solidFill>
            <a:round/>
            <a:headEnd/>
            <a:tailEnd/>
          </a:ln>
          <a:extLst>
            <a:ext uri="{909E8E84-426E-40DD-AFC4-6F175D3DCCD1}">
              <a14:hiddenFill xmlns:a14="http://schemas.microsoft.com/office/drawing/2010/main" xmlns="">
                <a:noFill/>
              </a14:hiddenFill>
            </a:ext>
          </a:extLst>
        </p:spPr>
        <p:txBody>
          <a:bodyPr lIns="0" anchor="b">
            <a:spAutoFit/>
          </a:bodyPr>
          <a:lstStyle/>
          <a:p>
            <a:endParaRPr lang="es-AR"/>
          </a:p>
        </p:txBody>
      </p:sp>
      <p:pic>
        <p:nvPicPr>
          <p:cNvPr id="345106" name="Picture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905000"/>
            <a:ext cx="2319338"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5" name="Text Box 2"/>
          <p:cNvSpPr txBox="1">
            <a:spLocks noChangeArrowheads="1"/>
          </p:cNvSpPr>
          <p:nvPr/>
        </p:nvSpPr>
        <p:spPr bwMode="auto">
          <a:xfrm>
            <a:off x="685800" y="4937125"/>
            <a:ext cx="4572000" cy="457200"/>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00000"/>
              </a:lnSpc>
              <a:buFont typeface="Wingdings" pitchFamily="2" charset="2"/>
              <a:buNone/>
              <a:defRPr/>
            </a:pPr>
            <a:r>
              <a:rPr lang="es-ES" sz="2400" b="0" smtClean="0">
                <a:solidFill>
                  <a:srgbClr val="333333"/>
                </a:solidFill>
                <a:effectLst>
                  <a:outerShdw blurRad="38100" dist="38100" dir="2700000" algn="tl">
                    <a:srgbClr val="C0C0C0"/>
                  </a:outerShdw>
                </a:effectLst>
                <a:latin typeface="Candara" pitchFamily="34" charset="0"/>
                <a:ea typeface="ヒラギノ角ゴ Pro W3" pitchFamily="-80" charset="-128"/>
              </a:rPr>
              <a:t>Hay una ética del que</a:t>
            </a:r>
            <a:r>
              <a:rPr lang="es-ES" sz="2400" b="0" smtClean="0">
                <a:solidFill>
                  <a:schemeClr val="bg2"/>
                </a:solidFill>
                <a:effectLst>
                  <a:outerShdw blurRad="38100" dist="38100" dir="2700000" algn="tl">
                    <a:srgbClr val="C0C0C0"/>
                  </a:outerShdw>
                </a:effectLst>
                <a:latin typeface="Candara" pitchFamily="34" charset="0"/>
                <a:ea typeface="ヒラギノ角ゴ Pro W3" pitchFamily="-80" charset="-128"/>
              </a:rPr>
              <a:t> ESCUCHA…</a:t>
            </a:r>
          </a:p>
        </p:txBody>
      </p:sp>
      <p:sp>
        <p:nvSpPr>
          <p:cNvPr id="6" name="Text Box 2"/>
          <p:cNvSpPr txBox="1">
            <a:spLocks noChangeArrowheads="1"/>
          </p:cNvSpPr>
          <p:nvPr/>
        </p:nvSpPr>
        <p:spPr bwMode="auto">
          <a:xfrm>
            <a:off x="685800" y="5334000"/>
            <a:ext cx="4724400" cy="822325"/>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lnSpc>
                <a:spcPct val="100000"/>
              </a:lnSpc>
              <a:buFont typeface="Wingdings" pitchFamily="2" charset="2"/>
              <a:buNone/>
              <a:defRPr/>
            </a:pPr>
            <a:r>
              <a:rPr lang="es-ES" sz="2400" b="0" smtClean="0">
                <a:solidFill>
                  <a:srgbClr val="333333"/>
                </a:solidFill>
                <a:effectLst>
                  <a:outerShdw blurRad="38100" dist="38100" dir="2700000" algn="tl">
                    <a:srgbClr val="C0C0C0"/>
                  </a:outerShdw>
                </a:effectLst>
                <a:latin typeface="Candara" pitchFamily="34" charset="0"/>
                <a:ea typeface="ヒラギノ角ゴ Pro W3" pitchFamily="-80" charset="-128"/>
              </a:rPr>
              <a:t>…que debe garantizar la comprensión de lo que escucha</a:t>
            </a:r>
          </a:p>
        </p:txBody>
      </p:sp>
      <p:pic>
        <p:nvPicPr>
          <p:cNvPr id="345112" name="Picture 2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3619500"/>
            <a:ext cx="3810000"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sp>
        <p:nvSpPr>
          <p:cNvPr id="345113" name="Line 25"/>
          <p:cNvSpPr>
            <a:spLocks noChangeShapeType="1"/>
          </p:cNvSpPr>
          <p:nvPr/>
        </p:nvSpPr>
        <p:spPr bwMode="auto">
          <a:xfrm>
            <a:off x="4495800" y="3140075"/>
            <a:ext cx="1295400" cy="0"/>
          </a:xfrm>
          <a:prstGeom prst="line">
            <a:avLst/>
          </a:prstGeom>
          <a:noFill/>
          <a:ln w="25400">
            <a:solidFill>
              <a:srgbClr val="333333"/>
            </a:solidFill>
            <a:round/>
            <a:headEnd/>
            <a:tailEnd/>
          </a:ln>
          <a:extLst>
            <a:ext uri="{909E8E84-426E-40DD-AFC4-6F175D3DCCD1}">
              <a14:hiddenFill xmlns:a14="http://schemas.microsoft.com/office/drawing/2010/main" xmlns="">
                <a:noFill/>
              </a14:hiddenFill>
            </a:ext>
          </a:extLst>
        </p:spPr>
        <p:txBody>
          <a:bodyPr lIns="0" anchor="b">
            <a:spAutoFit/>
          </a:bodyPr>
          <a:lstStyle/>
          <a:p>
            <a:endParaRPr lang="es-AR"/>
          </a:p>
        </p:txBody>
      </p:sp>
      <p:sp>
        <p:nvSpPr>
          <p:cNvPr id="345114" name="Line 26"/>
          <p:cNvSpPr>
            <a:spLocks noChangeShapeType="1"/>
          </p:cNvSpPr>
          <p:nvPr/>
        </p:nvSpPr>
        <p:spPr bwMode="auto">
          <a:xfrm>
            <a:off x="2362200" y="5715000"/>
            <a:ext cx="1295400" cy="0"/>
          </a:xfrm>
          <a:prstGeom prst="line">
            <a:avLst/>
          </a:prstGeom>
          <a:noFill/>
          <a:ln w="25400">
            <a:solidFill>
              <a:srgbClr val="333333"/>
            </a:solidFill>
            <a:round/>
            <a:headEnd/>
            <a:tailEnd/>
          </a:ln>
          <a:extLst>
            <a:ext uri="{909E8E84-426E-40DD-AFC4-6F175D3DCCD1}">
              <a14:hiddenFill xmlns:a14="http://schemas.microsoft.com/office/drawing/2010/main" xmlns="">
                <a:noFill/>
              </a14:hiddenFill>
            </a:ext>
          </a:extLst>
        </p:spPr>
        <p:txBody>
          <a:bodyPr lIns="0" anchor="b">
            <a:spAutoFit/>
          </a:bodyPr>
          <a:lstStyle/>
          <a:p>
            <a:endParaRPr lang="es-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2978"/>
                                        </p:tgtEl>
                                        <p:attrNameLst>
                                          <p:attrName>style.visibility</p:attrName>
                                        </p:attrNameLst>
                                      </p:cBhvr>
                                      <p:to>
                                        <p:strVal val="visible"/>
                                      </p:to>
                                    </p:set>
                                    <p:animEffect transition="in" filter="fade">
                                      <p:cBhvr>
                                        <p:cTn id="7" dur="1000"/>
                                        <p:tgtEl>
                                          <p:spTgt spid="3829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nodeType="afterGroup">
                            <p:stCondLst>
                              <p:cond delay="2000"/>
                            </p:stCondLst>
                            <p:childTnLst>
                              <p:par>
                                <p:cTn id="13" presetID="18" presetClass="entr" presetSubtype="3" fill="hold" grpId="0" nodeType="afterEffect">
                                  <p:stCondLst>
                                    <p:cond delay="0"/>
                                  </p:stCondLst>
                                  <p:childTnLst>
                                    <p:set>
                                      <p:cBhvr>
                                        <p:cTn id="14" dur="1" fill="hold">
                                          <p:stCondLst>
                                            <p:cond delay="0"/>
                                          </p:stCondLst>
                                        </p:cTn>
                                        <p:tgtEl>
                                          <p:spTgt spid="345103"/>
                                        </p:tgtEl>
                                        <p:attrNameLst>
                                          <p:attrName>style.visibility</p:attrName>
                                        </p:attrNameLst>
                                      </p:cBhvr>
                                      <p:to>
                                        <p:strVal val="visible"/>
                                      </p:to>
                                    </p:set>
                                    <p:animEffect transition="in" filter="strips(upRight)">
                                      <p:cBhvr>
                                        <p:cTn id="15" dur="1000"/>
                                        <p:tgtEl>
                                          <p:spTgt spid="3451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345106"/>
                                        </p:tgtEl>
                                        <p:attrNameLst>
                                          <p:attrName>style.visibility</p:attrName>
                                        </p:attrNameLst>
                                      </p:cBhvr>
                                      <p:to>
                                        <p:strVal val="visible"/>
                                      </p:to>
                                    </p:set>
                                    <p:animEffect transition="in" filter="fade">
                                      <p:cBhvr>
                                        <p:cTn id="24" dur="2000"/>
                                        <p:tgtEl>
                                          <p:spTgt spid="345106"/>
                                        </p:tgtEl>
                                      </p:cBhvr>
                                    </p:animEffect>
                                  </p:childTnLst>
                                </p:cTn>
                              </p:par>
                            </p:childTnLst>
                          </p:cTn>
                        </p:par>
                        <p:par>
                          <p:cTn id="25" fill="hold" nodeType="afterGroup">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par>
                          <p:cTn id="29" fill="hold" nodeType="afterGroup">
                            <p:stCondLst>
                              <p:cond delay="4000"/>
                            </p:stCondLst>
                            <p:childTnLst>
                              <p:par>
                                <p:cTn id="30" presetID="18" presetClass="entr" presetSubtype="3" fill="hold" grpId="0" nodeType="afterEffect">
                                  <p:stCondLst>
                                    <p:cond delay="0"/>
                                  </p:stCondLst>
                                  <p:childTnLst>
                                    <p:set>
                                      <p:cBhvr>
                                        <p:cTn id="31" dur="1" fill="hold">
                                          <p:stCondLst>
                                            <p:cond delay="0"/>
                                          </p:stCondLst>
                                        </p:cTn>
                                        <p:tgtEl>
                                          <p:spTgt spid="345113"/>
                                        </p:tgtEl>
                                        <p:attrNameLst>
                                          <p:attrName>style.visibility</p:attrName>
                                        </p:attrNameLst>
                                      </p:cBhvr>
                                      <p:to>
                                        <p:strVal val="visible"/>
                                      </p:to>
                                    </p:set>
                                    <p:animEffect transition="in" filter="strips(upRight)">
                                      <p:cBhvr>
                                        <p:cTn id="32" dur="1000"/>
                                        <p:tgtEl>
                                          <p:spTgt spid="3451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childTnLst>
                                </p:cTn>
                              </p:par>
                            </p:childTnLst>
                          </p:cTn>
                        </p:par>
                        <p:par>
                          <p:cTn id="38" fill="hold" nodeType="afterGroup">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5112"/>
                                        </p:tgtEl>
                                        <p:attrNameLst>
                                          <p:attrName>style.visibility</p:attrName>
                                        </p:attrNameLst>
                                      </p:cBhvr>
                                      <p:to>
                                        <p:strVal val="visible"/>
                                      </p:to>
                                    </p:set>
                                    <p:animEffect transition="in" filter="fade">
                                      <p:cBhvr>
                                        <p:cTn id="41" dur="2000"/>
                                        <p:tgtEl>
                                          <p:spTgt spid="345112"/>
                                        </p:tgtEl>
                                      </p:cBhvr>
                                    </p:animEffect>
                                  </p:childTnLst>
                                </p:cTn>
                              </p:par>
                            </p:childTnLst>
                          </p:cTn>
                        </p:par>
                        <p:par>
                          <p:cTn id="42" fill="hold" nodeType="afterGroup">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childTnLst>
                          </p:cTn>
                        </p:par>
                        <p:par>
                          <p:cTn id="46" fill="hold" nodeType="afterGroup">
                            <p:stCondLst>
                              <p:cond delay="4000"/>
                            </p:stCondLst>
                            <p:childTnLst>
                              <p:par>
                                <p:cTn id="47" presetID="18" presetClass="entr" presetSubtype="3" fill="hold" grpId="0" nodeType="afterEffect">
                                  <p:stCondLst>
                                    <p:cond delay="0"/>
                                  </p:stCondLst>
                                  <p:childTnLst>
                                    <p:set>
                                      <p:cBhvr>
                                        <p:cTn id="48" dur="1" fill="hold">
                                          <p:stCondLst>
                                            <p:cond delay="0"/>
                                          </p:stCondLst>
                                        </p:cTn>
                                        <p:tgtEl>
                                          <p:spTgt spid="345114"/>
                                        </p:tgtEl>
                                        <p:attrNameLst>
                                          <p:attrName>style.visibility</p:attrName>
                                        </p:attrNameLst>
                                      </p:cBhvr>
                                      <p:to>
                                        <p:strVal val="visible"/>
                                      </p:to>
                                    </p:set>
                                    <p:animEffect transition="in" filter="strips(upRight)">
                                      <p:cBhvr>
                                        <p:cTn id="49" dur="1000"/>
                                        <p:tgtEl>
                                          <p:spTgt spid="345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8" grpId="0"/>
      <p:bldP spid="2" grpId="0"/>
      <p:bldP spid="3" grpId="0"/>
      <p:bldP spid="4" grpId="0"/>
      <p:bldP spid="345103" grpId="0" animBg="1"/>
      <p:bldP spid="5" grpId="0"/>
      <p:bldP spid="6" grpId="0"/>
      <p:bldP spid="345113" grpId="0" animBg="1"/>
      <p:bldP spid="3451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1371600" y="152400"/>
            <a:ext cx="6629400" cy="579438"/>
          </a:xfrm>
          <a:prstGeom prst="rect">
            <a:avLst/>
          </a:prstGeom>
          <a:noFill/>
          <a:ln w="9525">
            <a:noFill/>
            <a:miter lim="800000"/>
            <a:headEnd/>
            <a:tailEnd/>
          </a:ln>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lnSpc>
                <a:spcPct val="100000"/>
              </a:lnSpc>
              <a:buFont typeface="Wingdings" pitchFamily="2" charset="2"/>
              <a:buNone/>
              <a:defRPr/>
            </a:pP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¿Cómo </a:t>
            </a:r>
            <a:r>
              <a:rPr lang="es-ES" sz="3200" smtClean="0">
                <a:solidFill>
                  <a:schemeClr val="bg2"/>
                </a:solidFill>
                <a:effectLst>
                  <a:outerShdw blurRad="38100" dist="38100" dir="2700000" algn="tl">
                    <a:srgbClr val="C0C0C0"/>
                  </a:outerShdw>
                </a:effectLst>
                <a:latin typeface="Candara" pitchFamily="34" charset="0"/>
                <a:ea typeface="ヒラギノ角ゴ Pro W3" pitchFamily="-80" charset="-128"/>
              </a:rPr>
              <a:t>GARANTIZO</a:t>
            </a:r>
            <a:r>
              <a:rPr lang="es-ES" sz="3200" smtClean="0">
                <a:solidFill>
                  <a:srgbClr val="990033"/>
                </a:solidFill>
                <a:effectLst>
                  <a:outerShdw blurRad="38100" dist="38100" dir="2700000" algn="tl">
                    <a:srgbClr val="C0C0C0"/>
                  </a:outerShdw>
                </a:effectLst>
                <a:latin typeface="Candara" pitchFamily="34" charset="0"/>
                <a:ea typeface="ヒラギノ角ゴ Pro W3" pitchFamily="-80" charset="-128"/>
              </a:rPr>
              <a:t> la ESCUCHA?</a:t>
            </a:r>
          </a:p>
        </p:txBody>
      </p:sp>
      <p:pic>
        <p:nvPicPr>
          <p:cNvPr id="21507"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0700" y="685800"/>
            <a:ext cx="10287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pic>
      <p:pic>
        <p:nvPicPr>
          <p:cNvPr id="21508"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l="27615" t="12296" r="33820" b="13388"/>
          <a:stretch>
            <a:fillRect/>
          </a:stretch>
        </p:blipFill>
        <p:spPr bwMode="auto">
          <a:xfrm>
            <a:off x="4953000" y="1162050"/>
            <a:ext cx="43180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1509" name="Rectangle 11"/>
          <p:cNvSpPr>
            <a:spLocks noChangeArrowheads="1"/>
          </p:cNvSpPr>
          <p:nvPr/>
        </p:nvSpPr>
        <p:spPr bwMode="auto">
          <a:xfrm>
            <a:off x="2209800" y="955675"/>
            <a:ext cx="31242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l" eaLnBrk="0" hangingPunct="0">
              <a:lnSpc>
                <a:spcPct val="100000"/>
              </a:lnSpc>
              <a:tabLst>
                <a:tab pos="228600" algn="l"/>
              </a:tabLst>
            </a:pPr>
            <a:r>
              <a:rPr lang="es-ES_tradnl" sz="2400" dirty="0">
                <a:solidFill>
                  <a:srgbClr val="A50021"/>
                </a:solidFill>
                <a:latin typeface="Candara" pitchFamily="34" charset="0"/>
                <a:ea typeface="ヒラギノ角ゴ Pro W3" pitchFamily="-80" charset="-128"/>
              </a:rPr>
              <a:t>1ª Verificar escuchas</a:t>
            </a:r>
          </a:p>
          <a:p>
            <a:pPr algn="l" eaLnBrk="0" hangingPunct="0">
              <a:lnSpc>
                <a:spcPct val="100000"/>
              </a:lnSpc>
              <a:tabLst>
                <a:tab pos="228600" algn="l"/>
              </a:tabLst>
            </a:pPr>
            <a:r>
              <a:rPr lang="es-ES_tradnl" sz="2400" dirty="0">
                <a:solidFill>
                  <a:srgbClr val="A50021"/>
                </a:solidFill>
                <a:latin typeface="Candara" pitchFamily="34" charset="0"/>
                <a:ea typeface="ヒラギノ角ゴ Pro W3" pitchFamily="-80" charset="-128"/>
              </a:rPr>
              <a:t>      (¿Qué?)</a:t>
            </a:r>
          </a:p>
        </p:txBody>
      </p:sp>
      <p:sp>
        <p:nvSpPr>
          <p:cNvPr id="12295" name="Rectangle 13"/>
          <p:cNvSpPr>
            <a:spLocks noGrp="1" noChangeArrowheads="1"/>
          </p:cNvSpPr>
          <p:nvPr>
            <p:ph type="body" idx="1"/>
          </p:nvPr>
        </p:nvSpPr>
        <p:spPr>
          <a:xfrm>
            <a:off x="304800" y="2209800"/>
            <a:ext cx="8686800" cy="4038600"/>
          </a:xfrm>
        </p:spPr>
        <p:txBody>
          <a:bodyPr/>
          <a:lstStyle/>
          <a:p>
            <a:pPr>
              <a:buFont typeface="Wingdings" pitchFamily="2" charset="2"/>
              <a:buNone/>
              <a:defRPr/>
            </a:pPr>
            <a:r>
              <a:rPr lang="es-ES" sz="1800" dirty="0" smtClean="0"/>
              <a:t>La verificación puedo hacerla tanto cuando estoy en la posición del </a:t>
            </a:r>
            <a:r>
              <a:rPr lang="es-ES" sz="1800" b="1" dirty="0" smtClean="0">
                <a:solidFill>
                  <a:srgbClr val="990033"/>
                </a:solidFill>
              </a:rPr>
              <a:t>ORADOR</a:t>
            </a:r>
            <a:r>
              <a:rPr lang="es-ES" sz="1800" dirty="0" smtClean="0"/>
              <a:t>, como cuando estoy en el lugar del </a:t>
            </a:r>
            <a:r>
              <a:rPr lang="es-ES" sz="1800" b="1" dirty="0" smtClean="0">
                <a:solidFill>
                  <a:srgbClr val="990033"/>
                </a:solidFill>
              </a:rPr>
              <a:t>OYENTE</a:t>
            </a:r>
            <a:r>
              <a:rPr lang="es-ES" sz="1800" dirty="0" smtClean="0"/>
              <a:t>. </a:t>
            </a:r>
          </a:p>
          <a:p>
            <a:pPr>
              <a:defRPr/>
            </a:pPr>
            <a:endParaRPr lang="es-ES" sz="1800" dirty="0" smtClean="0"/>
          </a:p>
          <a:p>
            <a:pPr>
              <a:buClr>
                <a:srgbClr val="990033"/>
              </a:buClr>
              <a:buFontTx/>
              <a:buChar char="•"/>
              <a:defRPr/>
            </a:pPr>
            <a:r>
              <a:rPr lang="es-ES" sz="1800" dirty="0" smtClean="0"/>
              <a:t>Si he sido el </a:t>
            </a:r>
            <a:r>
              <a:rPr lang="es-ES" sz="1800" b="1" dirty="0" smtClean="0">
                <a:solidFill>
                  <a:srgbClr val="990033"/>
                </a:solidFill>
              </a:rPr>
              <a:t>ORADOR</a:t>
            </a:r>
            <a:r>
              <a:rPr lang="es-ES" sz="1800" dirty="0" smtClean="0"/>
              <a:t> puedo pedirle a mi oyente que, </a:t>
            </a:r>
            <a:r>
              <a:rPr lang="es-ES" sz="1800" b="1" dirty="0" smtClean="0">
                <a:solidFill>
                  <a:schemeClr val="bg2"/>
                </a:solidFill>
              </a:rPr>
              <a:t>en sus palabras</a:t>
            </a:r>
            <a:r>
              <a:rPr lang="es-ES" sz="1800" dirty="0" smtClean="0"/>
              <a:t> me diga lo que entiende de lo que yo le he dicho</a:t>
            </a:r>
          </a:p>
          <a:p>
            <a:pPr marL="0" indent="0">
              <a:buClr>
                <a:srgbClr val="990033"/>
              </a:buClr>
              <a:buFont typeface="Wingdings" pitchFamily="2" charset="2"/>
              <a:buNone/>
              <a:defRPr/>
            </a:pPr>
            <a:r>
              <a:rPr lang="es-ES" sz="1800" dirty="0" smtClean="0"/>
              <a:t>_ Por ejemplo: </a:t>
            </a:r>
            <a:r>
              <a:rPr lang="es-ES" sz="1800" b="1" i="1" dirty="0" smtClean="0">
                <a:solidFill>
                  <a:srgbClr val="FC8004"/>
                </a:solidFill>
              </a:rPr>
              <a:t>“Decime lo que entendiste hasta acá”</a:t>
            </a:r>
          </a:p>
          <a:p>
            <a:pPr>
              <a:buClr>
                <a:srgbClr val="990033"/>
              </a:buClr>
              <a:buFontTx/>
              <a:buNone/>
              <a:defRPr/>
            </a:pPr>
            <a:endParaRPr lang="es-ES" sz="1800" dirty="0" smtClean="0"/>
          </a:p>
          <a:p>
            <a:pPr>
              <a:buClr>
                <a:srgbClr val="990033"/>
              </a:buClr>
              <a:buFontTx/>
              <a:buChar char="•"/>
              <a:defRPr/>
            </a:pPr>
            <a:r>
              <a:rPr lang="es-ES" sz="1800" dirty="0" smtClean="0"/>
              <a:t>Si estoy en la posición de </a:t>
            </a:r>
            <a:r>
              <a:rPr lang="es-ES" sz="1800" b="1" dirty="0" smtClean="0">
                <a:solidFill>
                  <a:srgbClr val="990033"/>
                </a:solidFill>
              </a:rPr>
              <a:t>OYENTE</a:t>
            </a:r>
            <a:r>
              <a:rPr lang="es-ES" sz="1800" dirty="0" smtClean="0"/>
              <a:t> es muy importante que desarrolle una capacidad para </a:t>
            </a:r>
            <a:r>
              <a:rPr lang="es-ES" sz="1800" b="1" dirty="0" smtClean="0">
                <a:solidFill>
                  <a:schemeClr val="bg2"/>
                </a:solidFill>
              </a:rPr>
              <a:t>sospechar de mi propia escucha</a:t>
            </a:r>
            <a:r>
              <a:rPr lang="es-ES" sz="1800" dirty="0" smtClean="0"/>
              <a:t>. </a:t>
            </a:r>
          </a:p>
          <a:p>
            <a:pPr marL="0" indent="0">
              <a:buClr>
                <a:srgbClr val="990033"/>
              </a:buClr>
              <a:buFont typeface="Wingdings" pitchFamily="2" charset="2"/>
              <a:buNone/>
              <a:defRPr/>
            </a:pPr>
            <a:r>
              <a:rPr lang="es-ES" sz="1800" dirty="0" smtClean="0"/>
              <a:t>- Por ejemplo: </a:t>
            </a:r>
            <a:r>
              <a:rPr lang="es-ES" sz="1800" b="1" i="1" dirty="0" smtClean="0">
                <a:solidFill>
                  <a:srgbClr val="FC8004"/>
                </a:solidFill>
              </a:rPr>
              <a:t>“No estoy seguro de lo que me estás pidiendo…lo que me pedís es que arme un informe de los cursos dictados hasta el momento?”</a:t>
            </a:r>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Escucha">
  <a:themeElements>
    <a:clrScheme name="Blank Presentation 1">
      <a:dk1>
        <a:srgbClr val="000000"/>
      </a:dk1>
      <a:lt1>
        <a:srgbClr val="FFFFFF"/>
      </a:lt1>
      <a:dk2>
        <a:srgbClr val="003366"/>
      </a:dk2>
      <a:lt2>
        <a:srgbClr val="999933"/>
      </a:lt2>
      <a:accent1>
        <a:srgbClr val="FF9900"/>
      </a:accent1>
      <a:accent2>
        <a:srgbClr val="666666"/>
      </a:accent2>
      <a:accent3>
        <a:srgbClr val="FFFFFF"/>
      </a:accent3>
      <a:accent4>
        <a:srgbClr val="000000"/>
      </a:accent4>
      <a:accent5>
        <a:srgbClr val="FFCAAA"/>
      </a:accent5>
      <a:accent6>
        <a:srgbClr val="5C5C5C"/>
      </a:accent6>
      <a:hlink>
        <a:srgbClr val="C4C4C4"/>
      </a:hlink>
      <a:folHlink>
        <a:srgbClr val="006600"/>
      </a:folHlink>
    </a:clrScheme>
    <a:fontScheme name="Blank Presentation">
      <a:majorFont>
        <a:latin typeface="TradeGothic"/>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0" tIns="45720" rIns="91440" bIns="45720" numCol="1" anchor="b"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s-AR" sz="1800" b="1" i="0" u="none" strike="noStrike" cap="none" normalizeH="0" baseline="0" smtClean="0">
            <a:ln>
              <a:noFill/>
            </a:ln>
            <a:solidFill>
              <a:srgbClr val="FF3300"/>
            </a:solidFill>
            <a:effectLst/>
            <a:latin typeface="TradeGothic" pitchFamily="2" charset="0"/>
          </a:defRPr>
        </a:defPPr>
      </a:lstStyle>
    </a:spDef>
    <a:lnDef>
      <a:spPr bwMode="auto">
        <a:xfrm>
          <a:off x="0" y="0"/>
          <a:ext cx="1" cy="1"/>
        </a:xfrm>
        <a:custGeom>
          <a:avLst/>
          <a:gdLst/>
          <a:ahLst/>
          <a:cxnLst/>
          <a:rect l="0" t="0" r="0" b="0"/>
          <a:pathLst/>
        </a:custGeom>
        <a:noFill/>
        <a:ln w="12700" cap="flat" cmpd="sng" algn="ctr">
          <a:solidFill>
            <a:schemeClr val="folHlink"/>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0" tIns="45720" rIns="91440" bIns="45720" numCol="1" anchor="b" anchorCtr="0" compatLnSpc="1">
        <a:prstTxWarp prst="textNoShape">
          <a:avLst/>
        </a:prstTxWarp>
        <a:spAutoFit/>
      </a:bodyPr>
      <a:lstStyle>
        <a:defPPr marL="0" marR="0" indent="0" algn="ctr" defTabSz="914400" rtl="0" eaLnBrk="1" fontAlgn="base" latinLnBrk="0" hangingPunct="1">
          <a:lnSpc>
            <a:spcPct val="90000"/>
          </a:lnSpc>
          <a:spcBef>
            <a:spcPct val="0"/>
          </a:spcBef>
          <a:spcAft>
            <a:spcPct val="0"/>
          </a:spcAft>
          <a:buClrTx/>
          <a:buSzTx/>
          <a:buFontTx/>
          <a:buNone/>
          <a:tabLst/>
          <a:defRPr kumimoji="0" lang="es-AR" sz="1800" b="1" i="0" u="none" strike="noStrike" cap="none" normalizeH="0" baseline="0" smtClean="0">
            <a:ln>
              <a:noFill/>
            </a:ln>
            <a:solidFill>
              <a:srgbClr val="FF3300"/>
            </a:solidFill>
            <a:effectLst/>
            <a:latin typeface="TradeGothic" pitchFamily="2" charset="0"/>
          </a:defRPr>
        </a:defPPr>
      </a:lstStyle>
    </a:lnDef>
  </a:objectDefaults>
  <a:extraClrSchemeLst>
    <a:extraClrScheme>
      <a:clrScheme name="Blank Presentation 1">
        <a:dk1>
          <a:srgbClr val="000000"/>
        </a:dk1>
        <a:lt1>
          <a:srgbClr val="FFFFFF"/>
        </a:lt1>
        <a:dk2>
          <a:srgbClr val="003366"/>
        </a:dk2>
        <a:lt2>
          <a:srgbClr val="999933"/>
        </a:lt2>
        <a:accent1>
          <a:srgbClr val="FF9900"/>
        </a:accent1>
        <a:accent2>
          <a:srgbClr val="666666"/>
        </a:accent2>
        <a:accent3>
          <a:srgbClr val="FFFFFF"/>
        </a:accent3>
        <a:accent4>
          <a:srgbClr val="000000"/>
        </a:accent4>
        <a:accent5>
          <a:srgbClr val="FFCAAA"/>
        </a:accent5>
        <a:accent6>
          <a:srgbClr val="5C5C5C"/>
        </a:accent6>
        <a:hlink>
          <a:srgbClr val="C4C4C4"/>
        </a:hlink>
        <a:folHlink>
          <a:srgbClr val="00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Escucha</Template>
  <TotalTime>40</TotalTime>
  <Words>1647</Words>
  <Application>Microsoft Office PowerPoint</Application>
  <PresentationFormat>Presentación en pantalla (4:3)</PresentationFormat>
  <Paragraphs>166</Paragraphs>
  <Slides>19</Slides>
  <Notes>8</Notes>
  <HiddenSlides>0</HiddenSlides>
  <MMClips>2</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Escucha</vt:lpstr>
      <vt:lpstr> Competencias Conversacionales Básicas  LA ESCUCHA   Administración de Personal III Cátedra Punte Licenciatura en Relaciones del Trabajo  UBA – Abril 2014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Competencias Conversacionales Básicas  LA ESCUCHA   Administración de Personal III Cátedra Punte Licenciatura en Relaciones del Trabajo  UBA – Agosto 2013</dc:title>
  <dc:creator>fdiazgonzalez</dc:creator>
  <cp:lastModifiedBy>Bjaz</cp:lastModifiedBy>
  <cp:revision>5</cp:revision>
  <dcterms:created xsi:type="dcterms:W3CDTF">2013-08-21T11:58:38Z</dcterms:created>
  <dcterms:modified xsi:type="dcterms:W3CDTF">2014-04-20T15:04:42Z</dcterms:modified>
</cp:coreProperties>
</file>