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485" r:id="rId3"/>
    <p:sldId id="681" r:id="rId4"/>
    <p:sldId id="486" r:id="rId5"/>
    <p:sldId id="487" r:id="rId6"/>
    <p:sldId id="490" r:id="rId7"/>
    <p:sldId id="491" r:id="rId8"/>
    <p:sldId id="492" r:id="rId9"/>
    <p:sldId id="665" r:id="rId10"/>
    <p:sldId id="495" r:id="rId11"/>
    <p:sldId id="497" r:id="rId12"/>
    <p:sldId id="666" r:id="rId13"/>
    <p:sldId id="360" r:id="rId14"/>
    <p:sldId id="518" r:id="rId15"/>
    <p:sldId id="498" r:id="rId16"/>
    <p:sldId id="499" r:id="rId17"/>
    <p:sldId id="505" r:id="rId18"/>
    <p:sldId id="506" r:id="rId19"/>
    <p:sldId id="507" r:id="rId20"/>
    <p:sldId id="682" r:id="rId21"/>
    <p:sldId id="511" r:id="rId22"/>
    <p:sldId id="515" r:id="rId23"/>
    <p:sldId id="663" r:id="rId24"/>
    <p:sldId id="667" r:id="rId25"/>
    <p:sldId id="668" r:id="rId26"/>
    <p:sldId id="500" r:id="rId27"/>
    <p:sldId id="664" r:id="rId28"/>
    <p:sldId id="669" r:id="rId29"/>
    <p:sldId id="670" r:id="rId30"/>
    <p:sldId id="671" r:id="rId31"/>
    <p:sldId id="672" r:id="rId32"/>
    <p:sldId id="673" r:id="rId33"/>
    <p:sldId id="674" r:id="rId34"/>
    <p:sldId id="676" r:id="rId35"/>
    <p:sldId id="675" r:id="rId36"/>
    <p:sldId id="680" r:id="rId37"/>
    <p:sldId id="677" r:id="rId38"/>
    <p:sldId id="678" r:id="rId39"/>
    <p:sldId id="679" r:id="rId40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60066"/>
    <a:srgbClr val="FF9900"/>
    <a:srgbClr val="FFFFCC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EB822258-44A8-4484-94BA-C52F08EF26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A38729D-DC4E-4C65-B54D-E2ECCA98DF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EDBCE319-D4CD-49AF-9C85-8BE12C05B5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2114B-C00F-45B9-B873-ABB9D5ACE8D3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3583390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96CA5A66-374E-4C0D-B1C5-D92D78C961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6BBA9CA7-0DC5-498E-B49B-B468B7537E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E82DE88-31B3-41CD-8436-D00DDA4B4E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42344-B74A-499C-A53B-BE76E219A632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221699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94269F59-4277-457D-9AF5-63ED169FCD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152F2BF9-D121-4A30-BED6-2BEB61A080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4CEC86E9-D336-4257-9910-749A63457B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A4C1D0-7372-41F6-84E1-39AD8514022F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1774696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D0E70B5-47A2-4120-A37F-B1C0995CE3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65DB71D1-FFC8-4B07-83A9-245FA1B452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2445D922-F7D4-47CC-A68E-B8F34B5759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A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4B0EF8F-AEB5-435D-A97F-D86377733D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A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F214E124-EDBB-48D5-B01E-B5A01D19B0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123A0-5812-40FE-A382-6F8A8B037D40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34350606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D23266C-2992-4398-8700-8DA21E716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5C68E00-3C38-4876-BE6B-0C4CFB03F8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C7EBEBB7-2C9B-44CE-B6B3-D990D8B5EF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A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40D1E216-C4C6-434D-8CE9-A83A48166B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A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5AFA5E7C-1C48-4E5D-824E-58B005294A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53DC5D-E4A9-4552-B131-745D0CA32BC6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6709748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7C0A1D8-BA43-4505-B98B-217B35A91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915D24FC-A3FB-415F-B5F2-A56FB575A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CBE6524-6C25-4841-880E-56A3A7E7E4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A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1E28DB75-505B-44DE-BA19-EE32BFA794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A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0BA95ED-9AF1-46BD-8BD8-4C8C5276CC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69002-636E-40AE-B221-65F8B29D91D5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7319452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A5C41E8-815D-4993-AB4C-926B2555E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6E68942-D8C5-4981-AC0D-75E833A0DA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B296291B-ECF8-498F-B1C2-F1848F878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4463E0B-2823-49A9-9FEC-99A19C12EF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A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CC62210-2B17-4AF4-9717-758405304D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A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0108A88-0110-4FA7-AC49-7C2DA48E79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F9A29-7B05-47A4-8FAF-5F9463DFD4F4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2688113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7215ACF-651C-4E93-87B2-7D9305E23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4D9B156-42FC-46A6-B54A-8411A1270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7980631C-CD46-452B-AD26-B089442186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0AE0BB23-D3FB-4C56-BAF1-065D53516E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DAB05925-F653-4F42-9503-523E07084D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CF02635A-DB33-4C1E-BCBC-61CF175605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A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66DF2A22-37F6-4205-8BA3-EB8CFF6792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A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5B14085D-42CE-40D7-9F3E-B9CD989B0E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C0ECA-935B-4240-B782-6283B91F5CC7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18695728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BFE89C0-B3AA-4DFE-BB11-93C9335BC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7C686FB6-F7EF-4189-804F-32B78B1BDF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A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111EEC0A-A909-4458-90AB-80498D71A4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A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CB7074DF-88A9-4585-B813-A8C797B0CB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B8898-779B-48DC-A81D-C24054D17E63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11826218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8CDE89BF-468D-4B22-865C-9CA0D6118F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A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48835014-2E3E-4ABD-A6E9-5DFFF2D44C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A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BD4D56EC-E3CB-468F-B95E-B9C4373305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B77EE-2E97-4629-A9BC-4894FD60CB9C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24453451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352E14C-2593-4AC5-9937-30E32355D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E800B7FE-6C22-444B-A986-1369D4268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BF1A5FB1-B6BD-4436-B8D5-D62E28D95E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5B2765E5-2CED-4157-ADBF-00F48485D0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A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4BD3179-9ACF-43BF-ABED-E90A096522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A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E5BCA6CA-1D9D-401C-939F-5BC58CC7B7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97122-7F96-4CCB-8A77-6EFCBC99AEE3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4087603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D71A52D-A523-4AAD-A75E-16E28EBFF6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10217F-AB9E-476E-B13C-183A71F388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2A19FBB0-4139-4F84-B5EE-8D953C7727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26A67-B2AE-4539-9E52-B2D36A9A944C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26847523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C4CC6B3-9946-4496-86D8-A48FBFA87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E13573E0-662D-4D67-9C85-EC37A3D666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E885A836-D828-417A-85FA-12E32905FE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FF73441-C2BB-41D1-9FFC-081F610E86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A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624BD03-9178-4A61-B645-90CC2F416D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A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6506EFA-3014-43B1-8347-92ECAF36A4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D0A9B-9E28-4331-A6A7-140183A7565A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17174984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C142E31-1697-4C40-AA47-DFC50D29C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95E03D75-73C0-4063-A25F-8CD39FE4CC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B729E7DB-F7CB-42C5-AF39-A2A4B42D2B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A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3C4CDF66-610E-4407-BD5E-5A6F33109A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A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D0BE653C-3DAF-4C63-9B70-945C5C9873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7C7DE-720A-4A79-94F0-B6F6294AB086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35467493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EB8CD4B2-732C-4467-B7ED-BFF2CE060E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3DF0CA93-5F6F-4356-ACD4-93A7CFE12F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CE45DC53-A270-4344-8C31-0BD2B8E956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A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592FCAFE-8A59-47BF-ACAA-B1606691F3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A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17BE5BBD-8020-40FB-9348-FBFA68D0D8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22FC9-D350-4B55-A728-F36557C9C627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2114114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877555BB-8D53-4EE4-AEE0-BB862BF672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D2E16EAF-F0C3-4D29-B5AA-B2728F9BFB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67B3ED8-B0C1-4ABF-8505-CF6B451BA2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0C3E67-9386-4682-AECE-4FAEDE433612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1773502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3F9E4078-0D65-4933-9CEF-420FC62BFA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E5CEE2C2-7D2A-4E6F-A2DD-899A98C88F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3AD498F-1800-439C-BB13-0759DA6AB0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10D55-9207-4FFD-BFD6-DA1A277D4723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408082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6768FA72-73BD-433A-857E-21F850F6FE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479A03D2-C23A-4317-9C2C-5367B6C07E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D712DFA2-95A7-41BC-84FA-9DD466D461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9054E-F4F0-4BEF-94D7-37F0E2C489E2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4159699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9AE8B136-BB3F-45A9-B635-76083D3EA8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8689ECE1-8A4A-48F7-BEB6-AA4D617444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AAEF654-CAF7-4E42-89C8-DAFDA4B1FA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591FA-72A5-451A-9D05-743A533268BA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1862353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7AAFAAEF-10CA-407A-9068-2A7AB6B064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C5AA595B-9805-4D28-A563-AB9DB5CCF3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916168E9-5CE4-4550-B12E-B81B4AF22A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4CE30-5D88-434F-ABFE-B7A2524A1956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2301787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B64D9649-96F2-45A5-B7F6-4C5A8FBAF1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AE6D6C14-6B8F-4BDE-AA5E-F632C1B59C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787C636-BAA7-4F6E-A174-349A0D7000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71327-7014-4E64-A014-3D0817144E21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1758087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E619517-E699-437A-B175-316F9E48B8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B6561B0E-8FBE-4A25-A720-A68F85E290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9BD6D54-CDD7-4AEE-B101-F788D35FD2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F39FF-D976-41DB-B439-5CA5E7FE94C8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4030744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7D927546-2783-4B7D-A905-A899B3E915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BA2AEE3E-3FD2-4F3F-B6EA-EFD393936E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/>
              <a:t>Haga clic para modificar el estilo de texto del patrón</a:t>
            </a:r>
          </a:p>
          <a:p>
            <a:pPr lvl="1"/>
            <a:r>
              <a:rPr lang="es-ES" altLang="es-AR"/>
              <a:t>Segundo nivel</a:t>
            </a:r>
          </a:p>
          <a:p>
            <a:pPr lvl="2"/>
            <a:r>
              <a:rPr lang="es-ES" altLang="es-AR"/>
              <a:t>Tercer nivel</a:t>
            </a:r>
          </a:p>
          <a:p>
            <a:pPr lvl="3"/>
            <a:r>
              <a:rPr lang="es-ES" altLang="es-AR"/>
              <a:t>Cuarto nivel</a:t>
            </a:r>
          </a:p>
          <a:p>
            <a:pPr lvl="4"/>
            <a:r>
              <a:rPr lang="es-ES" altLang="es-AR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4914BC84-FBE7-4DD7-AEDE-D226B597D14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8B8636AF-3AEB-4AED-8D63-119D6B90005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244A9203-299A-4BD4-92AF-6B61D892D28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86477D04-73C1-491C-958A-25FD30E3418B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770524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8A4A5A35-ED3E-4232-ACE7-3951D576F2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B23F900C-0F76-4205-8F67-0C1F38B6DC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/>
              <a:t>Haga clic para modificar el estilo de texto del patrón</a:t>
            </a:r>
          </a:p>
          <a:p>
            <a:pPr lvl="1"/>
            <a:r>
              <a:rPr lang="es-ES" altLang="es-AR"/>
              <a:t>Segundo nivel</a:t>
            </a:r>
          </a:p>
          <a:p>
            <a:pPr lvl="2"/>
            <a:r>
              <a:rPr lang="es-ES" altLang="es-AR"/>
              <a:t>Tercer nivel</a:t>
            </a:r>
          </a:p>
          <a:p>
            <a:pPr lvl="3"/>
            <a:r>
              <a:rPr lang="es-ES" altLang="es-AR"/>
              <a:t>Cuarto nivel</a:t>
            </a:r>
          </a:p>
          <a:p>
            <a:pPr lvl="4"/>
            <a:r>
              <a:rPr lang="es-ES" altLang="es-AR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D231C74C-C066-446E-A58E-7CA3E9C6EB9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s-ES" altLang="es-A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77D37A21-5B66-4B4E-982A-9E5610BD48F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s-ES" altLang="es-A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B2745236-2A88-4F88-B4E0-C7786086BFB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23585D7D-83CE-4F10-8936-28932ED1F31B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529893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xmlns="" id="{18F76CBE-A07D-49ED-A063-4B53026823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0660" y="695328"/>
            <a:ext cx="9674087" cy="4001743"/>
          </a:xfrm>
          <a:solidFill>
            <a:schemeClr val="tx1"/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AR" sz="4000" dirty="0">
                <a:solidFill>
                  <a:srgbClr val="FFFF00"/>
                </a:solidFill>
              </a:rPr>
              <a:t>FACULTAD CIENCIAS SOCIALES – UBA</a:t>
            </a:r>
            <a:br>
              <a:rPr lang="es-AR" sz="4000" dirty="0">
                <a:solidFill>
                  <a:srgbClr val="FFFF00"/>
                </a:solidFill>
              </a:rPr>
            </a:br>
            <a:r>
              <a:rPr lang="es-AR" sz="4000" dirty="0">
                <a:solidFill>
                  <a:srgbClr val="FFFF00"/>
                </a:solidFill>
              </a:rPr>
              <a:t>CARRERA RELACIONES DEL TRABAJO</a:t>
            </a:r>
            <a:br>
              <a:rPr lang="es-AR" sz="4000" dirty="0">
                <a:solidFill>
                  <a:srgbClr val="FFFF00"/>
                </a:solidFill>
              </a:rPr>
            </a:br>
            <a:r>
              <a:rPr lang="es-AR" sz="4000" dirty="0">
                <a:solidFill>
                  <a:srgbClr val="FFFF00"/>
                </a:solidFill>
              </a:rPr>
              <a:t>Administración de Personal III</a:t>
            </a:r>
            <a:br>
              <a:rPr lang="es-AR" sz="4000" dirty="0">
                <a:solidFill>
                  <a:srgbClr val="FFFF00"/>
                </a:solidFill>
              </a:rPr>
            </a:br>
            <a:r>
              <a:rPr lang="es-AR" sz="4000" dirty="0">
                <a:solidFill>
                  <a:srgbClr val="FFFF00"/>
                </a:solidFill>
              </a:rPr>
              <a:t>Cátedra PUNTE   --  2019</a:t>
            </a:r>
          </a:p>
        </p:txBody>
      </p:sp>
      <p:sp>
        <p:nvSpPr>
          <p:cNvPr id="3" name="2 Subtítulo">
            <a:extLst>
              <a:ext uri="{FF2B5EF4-FFF2-40B4-BE49-F238E27FC236}">
                <a16:creationId xmlns:a16="http://schemas.microsoft.com/office/drawing/2014/main" xmlns="" id="{EE0581F8-06E8-45B2-A52A-490331859C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95501" y="4824620"/>
            <a:ext cx="7929563" cy="2225675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AR" sz="4000" dirty="0"/>
              <a:t>Profesor Carlos MEDICO ALGAÑARAZ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s-AR" sz="4000" dirty="0"/>
              <a:t>MIGRACION A NUEVAS FORMAS DE ORGANIZACIÓN DEL TRABAJO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2 Marcador de contenido">
            <a:extLst>
              <a:ext uri="{FF2B5EF4-FFF2-40B4-BE49-F238E27FC236}">
                <a16:creationId xmlns:a16="http://schemas.microsoft.com/office/drawing/2014/main" xmlns="" id="{0C310FB4-06B2-40F1-B998-21645E3266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673481"/>
            <a:ext cx="10972800" cy="2574234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s-AR" altLang="es-AR" dirty="0"/>
          </a:p>
          <a:p>
            <a:pPr algn="ctr" eaLnBrk="1" hangingPunct="1"/>
            <a:r>
              <a:rPr lang="es-AR" altLang="es-AR" sz="4000" b="1" dirty="0"/>
              <a:t>La complejidad de este perfil potencial se reconoce a través del sistema de relaciones entre componentes.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38DF1450-A809-4A9E-BB9A-154243739105}"/>
              </a:ext>
            </a:extLst>
          </p:cNvPr>
          <p:cNvSpPr txBox="1"/>
          <p:nvPr/>
        </p:nvSpPr>
        <p:spPr>
          <a:xfrm>
            <a:off x="609600" y="3909389"/>
            <a:ext cx="10853530" cy="101566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AR" sz="6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SOCIOGRAFIA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5A24E84B-F08A-4309-BE2C-67CCF58E1042}"/>
              </a:ext>
            </a:extLst>
          </p:cNvPr>
          <p:cNvGrpSpPr>
            <a:grpSpLocks/>
          </p:cNvGrpSpPr>
          <p:nvPr/>
        </p:nvGrpSpPr>
        <p:grpSpPr bwMode="auto">
          <a:xfrm>
            <a:off x="9193692" y="6248400"/>
            <a:ext cx="2743200" cy="541338"/>
            <a:chOff x="3408" y="3648"/>
            <a:chExt cx="1824" cy="389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xmlns="" id="{A071C17B-BA14-41EA-8EBB-5A5BE4DDC2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8" y="3648"/>
              <a:ext cx="384" cy="384"/>
              <a:chOff x="3408" y="3648"/>
              <a:chExt cx="480" cy="432"/>
            </a:xfrm>
          </p:grpSpPr>
          <p:sp>
            <p:nvSpPr>
              <p:cNvPr id="9" name="Rectangle 6">
                <a:extLst>
                  <a:ext uri="{FF2B5EF4-FFF2-40B4-BE49-F238E27FC236}">
                    <a16:creationId xmlns:a16="http://schemas.microsoft.com/office/drawing/2014/main" xmlns="" id="{82ED3098-F757-4C8A-BCD7-DD08CBFEEF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648"/>
                <a:ext cx="480" cy="432"/>
              </a:xfrm>
              <a:prstGeom prst="rect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0" name="AutoShape 7">
                <a:extLst>
                  <a:ext uri="{FF2B5EF4-FFF2-40B4-BE49-F238E27FC236}">
                    <a16:creationId xmlns:a16="http://schemas.microsoft.com/office/drawing/2014/main" xmlns="" id="{F6746642-1B86-47A5-AD9A-EDDF926E87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840"/>
                <a:ext cx="240" cy="96"/>
              </a:xfrm>
              <a:prstGeom prst="righ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1" name="AutoShape 8">
                <a:extLst>
                  <a:ext uri="{FF2B5EF4-FFF2-40B4-BE49-F238E27FC236}">
                    <a16:creationId xmlns:a16="http://schemas.microsoft.com/office/drawing/2014/main" xmlns="" id="{7A6EC684-6639-4D8E-9030-F3288D3A22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8" y="3840"/>
                <a:ext cx="240" cy="96"/>
              </a:xfrm>
              <a:prstGeom prst="lef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7" name="Text Box 9">
              <a:extLst>
                <a:ext uri="{FF2B5EF4-FFF2-40B4-BE49-F238E27FC236}">
                  <a16:creationId xmlns:a16="http://schemas.microsoft.com/office/drawing/2014/main" xmlns="" id="{34ABCFB0-EBF3-4814-9A01-3C402DC5B2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1" y="3648"/>
              <a:ext cx="1441" cy="219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MAIN MANAGEMENT</a:t>
              </a:r>
              <a:endParaRPr kumimoji="0" lang="es-ES_tradnl" altLang="es-AR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8" name="Text Box 10">
              <a:extLst>
                <a:ext uri="{FF2B5EF4-FFF2-40B4-BE49-F238E27FC236}">
                  <a16:creationId xmlns:a16="http://schemas.microsoft.com/office/drawing/2014/main" xmlns="" id="{FE9D4B96-39AD-44D0-BC50-46C4EEAE4C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840"/>
              <a:ext cx="1440" cy="197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2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carlosmedico@gmail.com</a:t>
              </a:r>
              <a:endParaRPr kumimoji="0" lang="es-ES_tradnl" altLang="es-A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A1ECB42-99C3-45D1-A68F-EAC40AD3F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DA386660-A37C-4017-AA70-AB6EBF5A5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60789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xmlns="" id="{827F8E21-24B7-4F95-A66A-021CF32A6D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AR"/>
              <a:t>EL DESAFIO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xmlns="" id="{3A6935CE-8BB8-4778-9778-5F43C1D3A3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00203"/>
            <a:ext cx="10972800" cy="2348946"/>
          </a:xfrm>
          <a:solidFill>
            <a:srgbClr val="FFFF00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FontTx/>
              <a:buNone/>
            </a:pPr>
            <a:endParaRPr lang="es-MX" altLang="es-AR" b="1" dirty="0"/>
          </a:p>
          <a:p>
            <a:pPr algn="ctr" eaLnBrk="1" hangingPunct="1">
              <a:buFontTx/>
              <a:buNone/>
            </a:pPr>
            <a:r>
              <a:rPr lang="es-MX" altLang="es-AR" b="1" dirty="0"/>
              <a:t>VAMOS HACIA ALGO QUE CONSIDERAMOS MEJOR                     PERO QUE NO SABEMOS                                                COMO VA A SER...</a:t>
            </a:r>
          </a:p>
        </p:txBody>
      </p:sp>
      <p:grpSp>
        <p:nvGrpSpPr>
          <p:cNvPr id="5124" name="Group 4">
            <a:extLst>
              <a:ext uri="{FF2B5EF4-FFF2-40B4-BE49-F238E27FC236}">
                <a16:creationId xmlns:a16="http://schemas.microsoft.com/office/drawing/2014/main" xmlns="" id="{1E369245-7379-4F82-8E9D-1D3A902D05B2}"/>
              </a:ext>
            </a:extLst>
          </p:cNvPr>
          <p:cNvGrpSpPr>
            <a:grpSpLocks/>
          </p:cNvGrpSpPr>
          <p:nvPr/>
        </p:nvGrpSpPr>
        <p:grpSpPr bwMode="auto">
          <a:xfrm>
            <a:off x="9153939" y="6248399"/>
            <a:ext cx="2743200" cy="544121"/>
            <a:chOff x="3408" y="3648"/>
            <a:chExt cx="1824" cy="391"/>
          </a:xfrm>
        </p:grpSpPr>
        <p:grpSp>
          <p:nvGrpSpPr>
            <p:cNvPr id="5125" name="Group 5">
              <a:extLst>
                <a:ext uri="{FF2B5EF4-FFF2-40B4-BE49-F238E27FC236}">
                  <a16:creationId xmlns:a16="http://schemas.microsoft.com/office/drawing/2014/main" xmlns="" id="{C808B413-8EEF-47AE-B7B8-FBEB0D0046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8" y="3648"/>
              <a:ext cx="384" cy="384"/>
              <a:chOff x="3408" y="3648"/>
              <a:chExt cx="480" cy="432"/>
            </a:xfrm>
          </p:grpSpPr>
          <p:sp>
            <p:nvSpPr>
              <p:cNvPr id="5128" name="Rectangle 6">
                <a:extLst>
                  <a:ext uri="{FF2B5EF4-FFF2-40B4-BE49-F238E27FC236}">
                    <a16:creationId xmlns:a16="http://schemas.microsoft.com/office/drawing/2014/main" xmlns="" id="{02A28A93-DF6F-4AA9-A676-B396015025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648"/>
                <a:ext cx="480" cy="43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AR" altLang="es-AR">
                  <a:solidFill>
                    <a:srgbClr val="000000"/>
                  </a:solidFill>
                </a:endParaRPr>
              </a:p>
            </p:txBody>
          </p:sp>
          <p:sp>
            <p:nvSpPr>
              <p:cNvPr id="5129" name="AutoShape 7">
                <a:extLst>
                  <a:ext uri="{FF2B5EF4-FFF2-40B4-BE49-F238E27FC236}">
                    <a16:creationId xmlns:a16="http://schemas.microsoft.com/office/drawing/2014/main" xmlns="" id="{0CE52A00-BB46-4657-A9D2-C7FA07BAD1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840"/>
                <a:ext cx="240" cy="96"/>
              </a:xfrm>
              <a:prstGeom prst="rightArrow">
                <a:avLst>
                  <a:gd name="adj1" fmla="val 50000"/>
                  <a:gd name="adj2" fmla="val 6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AR" altLang="es-AR">
                  <a:solidFill>
                    <a:srgbClr val="000000"/>
                  </a:solidFill>
                </a:endParaRPr>
              </a:p>
            </p:txBody>
          </p:sp>
          <p:sp>
            <p:nvSpPr>
              <p:cNvPr id="5130" name="AutoShape 8">
                <a:extLst>
                  <a:ext uri="{FF2B5EF4-FFF2-40B4-BE49-F238E27FC236}">
                    <a16:creationId xmlns:a16="http://schemas.microsoft.com/office/drawing/2014/main" xmlns="" id="{1C3A75E0-72DF-41A1-9155-CDC7975479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8" y="3840"/>
                <a:ext cx="240" cy="96"/>
              </a:xfrm>
              <a:prstGeom prst="leftArrow">
                <a:avLst>
                  <a:gd name="adj1" fmla="val 50000"/>
                  <a:gd name="adj2" fmla="val 6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AR" altLang="es-AR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126" name="Text Box 9">
              <a:extLst>
                <a:ext uri="{FF2B5EF4-FFF2-40B4-BE49-F238E27FC236}">
                  <a16:creationId xmlns:a16="http://schemas.microsoft.com/office/drawing/2014/main" xmlns="" id="{A6CCDD26-A290-4B13-B540-9ACD74FE4D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1" y="3648"/>
              <a:ext cx="1441" cy="22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s-ES_tradnl" altLang="es-AR" sz="1400" b="1">
                  <a:solidFill>
                    <a:srgbClr val="FFFFFF"/>
                  </a:solidFill>
                  <a:latin typeface="Times New Roman" panose="02020603050405020304" pitchFamily="18" charset="0"/>
                </a:rPr>
                <a:t>MAIN MANAGEMENT</a:t>
              </a:r>
              <a:endParaRPr lang="es-ES_tradnl" altLang="es-AR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127" name="Text Box 10">
              <a:extLst>
                <a:ext uri="{FF2B5EF4-FFF2-40B4-BE49-F238E27FC236}">
                  <a16:creationId xmlns:a16="http://schemas.microsoft.com/office/drawing/2014/main" xmlns="" id="{EFA6AAEA-CFCC-4946-B1B8-7F59D7DAC7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840"/>
              <a:ext cx="1440" cy="1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s-ES_tradnl" altLang="es-AR" sz="1200" b="1">
                  <a:solidFill>
                    <a:srgbClr val="FFFFFF"/>
                  </a:solidFill>
                </a:rPr>
                <a:t>carlosmedico@gmail.com</a:t>
              </a:r>
              <a:endParaRPr lang="es-ES_tradnl" altLang="es-AR" sz="12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C361948B-E31B-483A-B2E5-B5A9906D4240}"/>
              </a:ext>
            </a:extLst>
          </p:cNvPr>
          <p:cNvSpPr txBox="1"/>
          <p:nvPr/>
        </p:nvSpPr>
        <p:spPr>
          <a:xfrm>
            <a:off x="609600" y="4412973"/>
            <a:ext cx="10972800" cy="132343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AR" sz="4000" dirty="0">
                <a:solidFill>
                  <a:schemeClr val="bg1"/>
                </a:solidFill>
              </a:rPr>
              <a:t>ESTO ES INCERTIDUMBRE                                 Y GENERA ANSIEDAD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nimBg="1"/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Título">
            <a:extLst>
              <a:ext uri="{FF2B5EF4-FFF2-40B4-BE49-F238E27FC236}">
                <a16:creationId xmlns:a16="http://schemas.microsoft.com/office/drawing/2014/main" xmlns="" id="{50E17D7E-1F7C-4973-834F-521D50F02D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altLang="es-AR" dirty="0"/>
              <a:t>Hay cuatro grandes campos de innovación</a:t>
            </a:r>
            <a:endParaRPr lang="es-AR" altLang="es-AR" dirty="0"/>
          </a:p>
        </p:txBody>
      </p:sp>
      <p:sp>
        <p:nvSpPr>
          <p:cNvPr id="38915" name="2 Marcador de contenido">
            <a:extLst>
              <a:ext uri="{FF2B5EF4-FFF2-40B4-BE49-F238E27FC236}">
                <a16:creationId xmlns:a16="http://schemas.microsoft.com/office/drawing/2014/main" xmlns="" id="{487F5B8A-0481-4BAC-9237-F0ACC36E927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None/>
            </a:pPr>
            <a:r>
              <a:rPr lang="es-AR" altLang="es-AR" sz="4000" b="1" dirty="0"/>
              <a:t> </a:t>
            </a:r>
          </a:p>
          <a:p>
            <a:pPr lvl="1" algn="ctr" eaLnBrk="1" hangingPunct="1"/>
            <a:r>
              <a:rPr lang="es-AR" altLang="es-AR" sz="3600" b="1" dirty="0">
                <a:solidFill>
                  <a:srgbClr val="FF0000"/>
                </a:solidFill>
              </a:rPr>
              <a:t>Internet de las cosas </a:t>
            </a:r>
          </a:p>
          <a:p>
            <a:pPr lvl="1" algn="ctr" eaLnBrk="1" hangingPunct="1"/>
            <a:r>
              <a:rPr lang="es-AR" altLang="es-AR" sz="3600" b="1" dirty="0">
                <a:solidFill>
                  <a:schemeClr val="accent6"/>
                </a:solidFill>
              </a:rPr>
              <a:t>impresión 3D </a:t>
            </a:r>
          </a:p>
          <a:p>
            <a:pPr lvl="1" algn="ctr" eaLnBrk="1" hangingPunct="1"/>
            <a:r>
              <a:rPr lang="es-AR" altLang="es-AR" sz="3600" b="1" dirty="0">
                <a:solidFill>
                  <a:srgbClr val="FF9900"/>
                </a:solidFill>
              </a:rPr>
              <a:t>inteligencia artificial  </a:t>
            </a:r>
          </a:p>
          <a:p>
            <a:pPr lvl="1" algn="ctr" eaLnBrk="1" hangingPunct="1"/>
            <a:r>
              <a:rPr lang="es-AR" altLang="es-AR" sz="3600" b="1" dirty="0"/>
              <a:t>nanotecnología. </a:t>
            </a:r>
          </a:p>
          <a:p>
            <a:pPr eaLnBrk="1" hangingPunct="1"/>
            <a:endParaRPr lang="es-AR" altLang="es-AR" dirty="0"/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xmlns="" id="{E8FB8B12-4020-475C-93B5-D02D25A63992}"/>
              </a:ext>
            </a:extLst>
          </p:cNvPr>
          <p:cNvGrpSpPr>
            <a:grpSpLocks/>
          </p:cNvGrpSpPr>
          <p:nvPr/>
        </p:nvGrpSpPr>
        <p:grpSpPr bwMode="auto">
          <a:xfrm>
            <a:off x="9193691" y="6248400"/>
            <a:ext cx="2743200" cy="541338"/>
            <a:chOff x="3408" y="3648"/>
            <a:chExt cx="1824" cy="389"/>
          </a:xfrm>
        </p:grpSpPr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xmlns="" id="{C616F74E-2D39-4272-A0D0-805481529D5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8" y="3648"/>
              <a:ext cx="384" cy="384"/>
              <a:chOff x="3408" y="3648"/>
              <a:chExt cx="480" cy="432"/>
            </a:xfrm>
          </p:grpSpPr>
          <p:sp>
            <p:nvSpPr>
              <p:cNvPr id="10" name="Rectangle 6">
                <a:extLst>
                  <a:ext uri="{FF2B5EF4-FFF2-40B4-BE49-F238E27FC236}">
                    <a16:creationId xmlns:a16="http://schemas.microsoft.com/office/drawing/2014/main" xmlns="" id="{708F443A-95A9-4EE9-9FCF-09464D9B04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648"/>
                <a:ext cx="480" cy="432"/>
              </a:xfrm>
              <a:prstGeom prst="rect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1" name="AutoShape 7">
                <a:extLst>
                  <a:ext uri="{FF2B5EF4-FFF2-40B4-BE49-F238E27FC236}">
                    <a16:creationId xmlns:a16="http://schemas.microsoft.com/office/drawing/2014/main" xmlns="" id="{690A7DBD-CC02-4E36-92E2-84240B7985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840"/>
                <a:ext cx="240" cy="96"/>
              </a:xfrm>
              <a:prstGeom prst="righ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2" name="AutoShape 8">
                <a:extLst>
                  <a:ext uri="{FF2B5EF4-FFF2-40B4-BE49-F238E27FC236}">
                    <a16:creationId xmlns:a16="http://schemas.microsoft.com/office/drawing/2014/main" xmlns="" id="{EC1F543C-B921-4B33-B05A-DECEE624D8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8" y="3840"/>
                <a:ext cx="240" cy="96"/>
              </a:xfrm>
              <a:prstGeom prst="lef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" name="Text Box 9">
              <a:extLst>
                <a:ext uri="{FF2B5EF4-FFF2-40B4-BE49-F238E27FC236}">
                  <a16:creationId xmlns:a16="http://schemas.microsoft.com/office/drawing/2014/main" xmlns="" id="{B4E150F3-DD7A-4048-8D63-2424969954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1" y="3648"/>
              <a:ext cx="1441" cy="219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MAIN MANAGEMENT</a:t>
              </a:r>
              <a:endParaRPr kumimoji="0" lang="es-ES_tradnl" altLang="es-AR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9" name="Text Box 10">
              <a:extLst>
                <a:ext uri="{FF2B5EF4-FFF2-40B4-BE49-F238E27FC236}">
                  <a16:creationId xmlns:a16="http://schemas.microsoft.com/office/drawing/2014/main" xmlns="" id="{BCC248D2-C43A-4553-99FE-853043F5FF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840"/>
              <a:ext cx="1440" cy="197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2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carlosmedico@gmail.com</a:t>
              </a:r>
              <a:endParaRPr kumimoji="0" lang="es-ES_tradnl" altLang="es-A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3F33750-C34A-4DB9-8D3F-C297DD670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2362198"/>
          </a:xfrm>
        </p:spPr>
        <p:txBody>
          <a:bodyPr/>
          <a:lstStyle/>
          <a:p>
            <a:r>
              <a:rPr lang="es-AR" dirty="0"/>
              <a:t>AQUI APARECEN LAS DUDAS</a:t>
            </a:r>
          </a:p>
          <a:p>
            <a:endParaRPr lang="es-AR" dirty="0"/>
          </a:p>
          <a:p>
            <a:r>
              <a:rPr lang="es-AR" dirty="0"/>
              <a:t>Los desarrollos </a:t>
            </a:r>
            <a:r>
              <a:rPr lang="es-AR" dirty="0" err="1"/>
              <a:t>tecnofuncionales</a:t>
            </a:r>
            <a:r>
              <a:rPr lang="es-AR" dirty="0"/>
              <a:t> son:</a:t>
            </a:r>
          </a:p>
          <a:p>
            <a:endParaRPr lang="es-AR" dirty="0"/>
          </a:p>
          <a:p>
            <a:pPr lvl="1"/>
            <a:endParaRPr lang="es-AR" dirty="0"/>
          </a:p>
          <a:p>
            <a:endParaRPr lang="es-AR" dirty="0"/>
          </a:p>
          <a:p>
            <a:pPr lvl="2"/>
            <a:endParaRPr lang="es-AR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CFB56521-CFFE-451F-831F-2945F5399BB4}"/>
              </a:ext>
            </a:extLst>
          </p:cNvPr>
          <p:cNvSpPr txBox="1"/>
          <p:nvPr/>
        </p:nvSpPr>
        <p:spPr>
          <a:xfrm>
            <a:off x="1298713" y="3869635"/>
            <a:ext cx="4267200" cy="70788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AR" sz="4000" dirty="0"/>
              <a:t>DESTRUCCION?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571D165E-7899-4CFD-9EC2-4F97B35A5262}"/>
              </a:ext>
            </a:extLst>
          </p:cNvPr>
          <p:cNvSpPr txBox="1"/>
          <p:nvPr/>
        </p:nvSpPr>
        <p:spPr>
          <a:xfrm>
            <a:off x="3432313" y="5406887"/>
            <a:ext cx="5353878" cy="707886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s-AR" sz="4000" dirty="0"/>
              <a:t>TRANSFORMACION?</a:t>
            </a:r>
          </a:p>
        </p:txBody>
      </p:sp>
      <p:grpSp>
        <p:nvGrpSpPr>
          <p:cNvPr id="11" name="Group 4">
            <a:extLst>
              <a:ext uri="{FF2B5EF4-FFF2-40B4-BE49-F238E27FC236}">
                <a16:creationId xmlns:a16="http://schemas.microsoft.com/office/drawing/2014/main" xmlns="" id="{C485B1E3-6252-4CA9-BCF0-F83EE0FD885A}"/>
              </a:ext>
            </a:extLst>
          </p:cNvPr>
          <p:cNvGrpSpPr>
            <a:grpSpLocks/>
          </p:cNvGrpSpPr>
          <p:nvPr/>
        </p:nvGrpSpPr>
        <p:grpSpPr bwMode="auto">
          <a:xfrm>
            <a:off x="9180440" y="6248400"/>
            <a:ext cx="2743200" cy="541338"/>
            <a:chOff x="3408" y="3648"/>
            <a:chExt cx="1824" cy="389"/>
          </a:xfrm>
        </p:grpSpPr>
        <p:grpSp>
          <p:nvGrpSpPr>
            <p:cNvPr id="12" name="Group 5">
              <a:extLst>
                <a:ext uri="{FF2B5EF4-FFF2-40B4-BE49-F238E27FC236}">
                  <a16:creationId xmlns:a16="http://schemas.microsoft.com/office/drawing/2014/main" xmlns="" id="{5F514E51-4B24-421B-AE2C-FDEE64A2968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8" y="3648"/>
              <a:ext cx="384" cy="384"/>
              <a:chOff x="3408" y="3648"/>
              <a:chExt cx="480" cy="432"/>
            </a:xfrm>
          </p:grpSpPr>
          <p:sp>
            <p:nvSpPr>
              <p:cNvPr id="15" name="Rectangle 6">
                <a:extLst>
                  <a:ext uri="{FF2B5EF4-FFF2-40B4-BE49-F238E27FC236}">
                    <a16:creationId xmlns:a16="http://schemas.microsoft.com/office/drawing/2014/main" xmlns="" id="{B5A2E64B-25EE-478D-A8FC-A7F851D736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648"/>
                <a:ext cx="480" cy="432"/>
              </a:xfrm>
              <a:prstGeom prst="rect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6" name="AutoShape 7">
                <a:extLst>
                  <a:ext uri="{FF2B5EF4-FFF2-40B4-BE49-F238E27FC236}">
                    <a16:creationId xmlns:a16="http://schemas.microsoft.com/office/drawing/2014/main" xmlns="" id="{EFF16646-F80B-43A5-A3AB-35A6C9BB9B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840"/>
                <a:ext cx="240" cy="96"/>
              </a:xfrm>
              <a:prstGeom prst="righ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7" name="AutoShape 8">
                <a:extLst>
                  <a:ext uri="{FF2B5EF4-FFF2-40B4-BE49-F238E27FC236}">
                    <a16:creationId xmlns:a16="http://schemas.microsoft.com/office/drawing/2014/main" xmlns="" id="{72BC4D84-BE2A-46F9-927A-7B1C32DD38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8" y="3840"/>
                <a:ext cx="240" cy="96"/>
              </a:xfrm>
              <a:prstGeom prst="lef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3" name="Text Box 9">
              <a:extLst>
                <a:ext uri="{FF2B5EF4-FFF2-40B4-BE49-F238E27FC236}">
                  <a16:creationId xmlns:a16="http://schemas.microsoft.com/office/drawing/2014/main" xmlns="" id="{0784E8D1-2BE6-4025-B591-FF745D9D5D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1" y="3648"/>
              <a:ext cx="1441" cy="219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MAIN MANAGEMENT</a:t>
              </a:r>
              <a:endParaRPr kumimoji="0" lang="es-ES_tradnl" altLang="es-AR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14" name="Text Box 10">
              <a:extLst>
                <a:ext uri="{FF2B5EF4-FFF2-40B4-BE49-F238E27FC236}">
                  <a16:creationId xmlns:a16="http://schemas.microsoft.com/office/drawing/2014/main" xmlns="" id="{3CEAF4A3-FAD7-47C3-90FF-4D2A287C30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840"/>
              <a:ext cx="1440" cy="197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2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carlosmedico@gmail.com</a:t>
              </a:r>
              <a:endParaRPr kumimoji="0" lang="es-ES_tradnl" altLang="es-A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19957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76BBDCD-7222-422A-9BF2-4361835FE33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es-AR" dirty="0"/>
              <a:t>ORGANIZACION SOCIAL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8923038-3EAA-44D8-B7AB-17496BCC8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31503"/>
            <a:ext cx="10972800" cy="4525963"/>
          </a:xfrm>
        </p:spPr>
        <p:txBody>
          <a:bodyPr/>
          <a:lstStyle/>
          <a:p>
            <a:pPr algn="ctr"/>
            <a:r>
              <a:rPr lang="es-AR" sz="5400" dirty="0"/>
              <a:t>DISEÑOS FUNCIONALES QUE ARTICULAN PROCESOS BIODISIPATIVOS DE DOBLE CONTACTO</a:t>
            </a:r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xmlns="" id="{F129EA3A-C460-477F-85EF-C6EE3B8D147B}"/>
              </a:ext>
            </a:extLst>
          </p:cNvPr>
          <p:cNvGrpSpPr>
            <a:grpSpLocks/>
          </p:cNvGrpSpPr>
          <p:nvPr/>
        </p:nvGrpSpPr>
        <p:grpSpPr bwMode="auto">
          <a:xfrm>
            <a:off x="9153942" y="6248400"/>
            <a:ext cx="2743200" cy="541338"/>
            <a:chOff x="3408" y="3648"/>
            <a:chExt cx="1824" cy="389"/>
          </a:xfrm>
        </p:grpSpPr>
        <p:grpSp>
          <p:nvGrpSpPr>
            <p:cNvPr id="5" name="Group 5">
              <a:extLst>
                <a:ext uri="{FF2B5EF4-FFF2-40B4-BE49-F238E27FC236}">
                  <a16:creationId xmlns:a16="http://schemas.microsoft.com/office/drawing/2014/main" xmlns="" id="{49E49C7E-8100-46BE-8B2E-82629CD95A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8" y="3648"/>
              <a:ext cx="384" cy="384"/>
              <a:chOff x="3408" y="3648"/>
              <a:chExt cx="480" cy="432"/>
            </a:xfrm>
          </p:grpSpPr>
          <p:sp>
            <p:nvSpPr>
              <p:cNvPr id="8" name="Rectangle 6">
                <a:extLst>
                  <a:ext uri="{FF2B5EF4-FFF2-40B4-BE49-F238E27FC236}">
                    <a16:creationId xmlns:a16="http://schemas.microsoft.com/office/drawing/2014/main" xmlns="" id="{8B5BF5B5-5698-4848-8AE3-FD07C67D0C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648"/>
                <a:ext cx="480" cy="432"/>
              </a:xfrm>
              <a:prstGeom prst="rect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9" name="AutoShape 7">
                <a:extLst>
                  <a:ext uri="{FF2B5EF4-FFF2-40B4-BE49-F238E27FC236}">
                    <a16:creationId xmlns:a16="http://schemas.microsoft.com/office/drawing/2014/main" xmlns="" id="{BFF84F22-EF9D-4840-8A5C-6B4F050F0E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840"/>
                <a:ext cx="240" cy="96"/>
              </a:xfrm>
              <a:prstGeom prst="righ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0" name="AutoShape 8">
                <a:extLst>
                  <a:ext uri="{FF2B5EF4-FFF2-40B4-BE49-F238E27FC236}">
                    <a16:creationId xmlns:a16="http://schemas.microsoft.com/office/drawing/2014/main" xmlns="" id="{B68280EE-8912-4CE3-8184-93C6C89064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8" y="3840"/>
                <a:ext cx="240" cy="96"/>
              </a:xfrm>
              <a:prstGeom prst="lef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6" name="Text Box 9">
              <a:extLst>
                <a:ext uri="{FF2B5EF4-FFF2-40B4-BE49-F238E27FC236}">
                  <a16:creationId xmlns:a16="http://schemas.microsoft.com/office/drawing/2014/main" xmlns="" id="{C28818A2-03B2-46E9-8C62-0A5215C65F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1" y="3648"/>
              <a:ext cx="1441" cy="219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MAIN MANAGEMENT</a:t>
              </a:r>
              <a:endParaRPr kumimoji="0" lang="es-ES_tradnl" altLang="es-AR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7" name="Text Box 10">
              <a:extLst>
                <a:ext uri="{FF2B5EF4-FFF2-40B4-BE49-F238E27FC236}">
                  <a16:creationId xmlns:a16="http://schemas.microsoft.com/office/drawing/2014/main" xmlns="" id="{3CFF069C-DF40-46A5-93A8-0B872D50F8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840"/>
              <a:ext cx="1440" cy="197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2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carlosmedico@gmail.com</a:t>
              </a:r>
              <a:endParaRPr kumimoji="0" lang="es-ES_tradnl" altLang="es-A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92259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2 Marcador de contenido">
            <a:extLst>
              <a:ext uri="{FF2B5EF4-FFF2-40B4-BE49-F238E27FC236}">
                <a16:creationId xmlns:a16="http://schemas.microsoft.com/office/drawing/2014/main" xmlns="" id="{A497051B-803F-41EC-B02A-4B3E0DCCA74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950845"/>
            <a:ext cx="10972800" cy="3541642"/>
          </a:xfrm>
          <a:solidFill>
            <a:schemeClr val="accent3">
              <a:lumMod val="95000"/>
            </a:schemeClr>
          </a:solidFill>
        </p:spPr>
        <p:txBody>
          <a:bodyPr/>
          <a:lstStyle/>
          <a:p>
            <a:pPr eaLnBrk="1" hangingPunct="1">
              <a:buFontTx/>
              <a:buNone/>
            </a:pPr>
            <a:endParaRPr lang="es-AR" altLang="es-AR" dirty="0"/>
          </a:p>
          <a:p>
            <a:pPr eaLnBrk="1" hangingPunct="1"/>
            <a:r>
              <a:rPr lang="es-AR" altLang="es-AR" sz="4000" b="1" dirty="0"/>
              <a:t>Para el aprendizaje es necesario que el individuo pueda darse cuenta de los cambios de los componentes y del sistema de relaciones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7A63A10A-DA74-424D-B40D-5E898DAFBFB5}"/>
              </a:ext>
            </a:extLst>
          </p:cNvPr>
          <p:cNvSpPr txBox="1"/>
          <p:nvPr/>
        </p:nvSpPr>
        <p:spPr>
          <a:xfrm>
            <a:off x="715617" y="4691270"/>
            <a:ext cx="8375374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s-AR" altLang="es-AR" sz="4000" b="1" kern="0" dirty="0">
                <a:solidFill>
                  <a:srgbClr val="000000"/>
                </a:solidFill>
              </a:rPr>
              <a:t>Es decir de lo que desconoce</a:t>
            </a:r>
            <a:endParaRPr lang="es-AR" dirty="0"/>
          </a:p>
        </p:txBody>
      </p:sp>
      <p:grpSp>
        <p:nvGrpSpPr>
          <p:cNvPr id="8" name="Group 4">
            <a:extLst>
              <a:ext uri="{FF2B5EF4-FFF2-40B4-BE49-F238E27FC236}">
                <a16:creationId xmlns:a16="http://schemas.microsoft.com/office/drawing/2014/main" xmlns="" id="{4C17BD78-A394-408F-8E6C-D66A69DF706E}"/>
              </a:ext>
            </a:extLst>
          </p:cNvPr>
          <p:cNvGrpSpPr>
            <a:grpSpLocks/>
          </p:cNvGrpSpPr>
          <p:nvPr/>
        </p:nvGrpSpPr>
        <p:grpSpPr bwMode="auto">
          <a:xfrm>
            <a:off x="9140684" y="6248400"/>
            <a:ext cx="2743200" cy="541338"/>
            <a:chOff x="3408" y="3648"/>
            <a:chExt cx="1824" cy="389"/>
          </a:xfrm>
        </p:grpSpPr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xmlns="" id="{627D79E4-93A6-49D8-BA63-A95F30C57BB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8" y="3648"/>
              <a:ext cx="384" cy="384"/>
              <a:chOff x="3408" y="3648"/>
              <a:chExt cx="480" cy="432"/>
            </a:xfrm>
          </p:grpSpPr>
          <p:sp>
            <p:nvSpPr>
              <p:cNvPr id="12" name="Rectangle 6">
                <a:extLst>
                  <a:ext uri="{FF2B5EF4-FFF2-40B4-BE49-F238E27FC236}">
                    <a16:creationId xmlns:a16="http://schemas.microsoft.com/office/drawing/2014/main" xmlns="" id="{B39C0E34-643C-4FAE-B696-DF3B60BD68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648"/>
                <a:ext cx="480" cy="432"/>
              </a:xfrm>
              <a:prstGeom prst="rect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3" name="AutoShape 7">
                <a:extLst>
                  <a:ext uri="{FF2B5EF4-FFF2-40B4-BE49-F238E27FC236}">
                    <a16:creationId xmlns:a16="http://schemas.microsoft.com/office/drawing/2014/main" xmlns="" id="{353E90E7-5C23-4EF2-81F1-25D745D923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840"/>
                <a:ext cx="240" cy="96"/>
              </a:xfrm>
              <a:prstGeom prst="righ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4" name="AutoShape 8">
                <a:extLst>
                  <a:ext uri="{FF2B5EF4-FFF2-40B4-BE49-F238E27FC236}">
                    <a16:creationId xmlns:a16="http://schemas.microsoft.com/office/drawing/2014/main" xmlns="" id="{72299437-4DCF-4D95-B983-F66FC81759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8" y="3840"/>
                <a:ext cx="240" cy="96"/>
              </a:xfrm>
              <a:prstGeom prst="lef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0" name="Text Box 9">
              <a:extLst>
                <a:ext uri="{FF2B5EF4-FFF2-40B4-BE49-F238E27FC236}">
                  <a16:creationId xmlns:a16="http://schemas.microsoft.com/office/drawing/2014/main" xmlns="" id="{7B1E4EF1-30E9-4F80-A068-DC016A06D2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1" y="3648"/>
              <a:ext cx="1441" cy="219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MAIN MANAGEMENT</a:t>
              </a:r>
              <a:endParaRPr kumimoji="0" lang="es-ES_tradnl" altLang="es-AR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11" name="Text Box 10">
              <a:extLst>
                <a:ext uri="{FF2B5EF4-FFF2-40B4-BE49-F238E27FC236}">
                  <a16:creationId xmlns:a16="http://schemas.microsoft.com/office/drawing/2014/main" xmlns="" id="{F9396921-B7FD-417C-811D-E1F8D09F1E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840"/>
              <a:ext cx="1440" cy="197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2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carlosmedico@gmail.com</a:t>
              </a:r>
              <a:endParaRPr kumimoji="0" lang="es-ES_tradnl" altLang="es-A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nimBg="1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Título">
            <a:extLst>
              <a:ext uri="{FF2B5EF4-FFF2-40B4-BE49-F238E27FC236}">
                <a16:creationId xmlns:a16="http://schemas.microsoft.com/office/drawing/2014/main" xmlns="" id="{F5232CBD-7BD4-4DBC-BCDD-9F94D00091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AR" altLang="es-AR"/>
          </a:p>
        </p:txBody>
      </p:sp>
      <p:sp>
        <p:nvSpPr>
          <p:cNvPr id="26627" name="2 Marcador de contenido">
            <a:extLst>
              <a:ext uri="{FF2B5EF4-FFF2-40B4-BE49-F238E27FC236}">
                <a16:creationId xmlns:a16="http://schemas.microsoft.com/office/drawing/2014/main" xmlns="" id="{B061E995-06E7-4DA9-8E0E-FFC4651C6F1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pPr marL="0" indent="0" eaLnBrk="1" hangingPunct="1">
              <a:buNone/>
            </a:pPr>
            <a:endParaRPr lang="es-AR" altLang="es-AR" dirty="0"/>
          </a:p>
          <a:p>
            <a:pPr marL="0" indent="0" algn="ctr" eaLnBrk="1" hangingPunct="1">
              <a:buNone/>
            </a:pPr>
            <a:r>
              <a:rPr lang="es-AR" altLang="es-AR" sz="7200" b="1" dirty="0"/>
              <a:t>Nadie que no sepa     que no sabe                       querrá aprender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C07F8555-6ECC-481E-BF67-1A925A5837B0}"/>
              </a:ext>
            </a:extLst>
          </p:cNvPr>
          <p:cNvGrpSpPr>
            <a:grpSpLocks/>
          </p:cNvGrpSpPr>
          <p:nvPr/>
        </p:nvGrpSpPr>
        <p:grpSpPr bwMode="auto">
          <a:xfrm>
            <a:off x="9120127" y="6248400"/>
            <a:ext cx="2743200" cy="541338"/>
            <a:chOff x="3408" y="3648"/>
            <a:chExt cx="1824" cy="389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xmlns="" id="{4F07F259-E65A-4957-8EFB-0EEB62BC55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8" y="3648"/>
              <a:ext cx="384" cy="384"/>
              <a:chOff x="3408" y="3648"/>
              <a:chExt cx="480" cy="432"/>
            </a:xfrm>
          </p:grpSpPr>
          <p:sp>
            <p:nvSpPr>
              <p:cNvPr id="9" name="Rectangle 6">
                <a:extLst>
                  <a:ext uri="{FF2B5EF4-FFF2-40B4-BE49-F238E27FC236}">
                    <a16:creationId xmlns:a16="http://schemas.microsoft.com/office/drawing/2014/main" xmlns="" id="{5D5F8C87-43FE-4168-8413-AF52E4FB83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648"/>
                <a:ext cx="480" cy="432"/>
              </a:xfrm>
              <a:prstGeom prst="rect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0" name="AutoShape 7">
                <a:extLst>
                  <a:ext uri="{FF2B5EF4-FFF2-40B4-BE49-F238E27FC236}">
                    <a16:creationId xmlns:a16="http://schemas.microsoft.com/office/drawing/2014/main" xmlns="" id="{F340152D-DCA9-44D6-B7D6-C3F71AB306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840"/>
                <a:ext cx="240" cy="96"/>
              </a:xfrm>
              <a:prstGeom prst="righ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1" name="AutoShape 8">
                <a:extLst>
                  <a:ext uri="{FF2B5EF4-FFF2-40B4-BE49-F238E27FC236}">
                    <a16:creationId xmlns:a16="http://schemas.microsoft.com/office/drawing/2014/main" xmlns="" id="{523A0E65-F6A6-41A9-A07A-539FCDA903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8" y="3840"/>
                <a:ext cx="240" cy="96"/>
              </a:xfrm>
              <a:prstGeom prst="lef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7" name="Text Box 9">
              <a:extLst>
                <a:ext uri="{FF2B5EF4-FFF2-40B4-BE49-F238E27FC236}">
                  <a16:creationId xmlns:a16="http://schemas.microsoft.com/office/drawing/2014/main" xmlns="" id="{43894032-F2BF-439C-9175-F5B8A81086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1" y="3648"/>
              <a:ext cx="1441" cy="219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MAIN MANAGEMENT</a:t>
              </a:r>
              <a:endParaRPr kumimoji="0" lang="es-ES_tradnl" altLang="es-AR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8" name="Text Box 10">
              <a:extLst>
                <a:ext uri="{FF2B5EF4-FFF2-40B4-BE49-F238E27FC236}">
                  <a16:creationId xmlns:a16="http://schemas.microsoft.com/office/drawing/2014/main" xmlns="" id="{B8352E93-19C3-40E8-A0A5-E94DDD2A91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840"/>
              <a:ext cx="1440" cy="197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2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carlosmedico@gmail.com</a:t>
              </a:r>
              <a:endParaRPr kumimoji="0" lang="es-ES_tradnl" altLang="es-A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2 Marcador de contenido">
            <a:extLst>
              <a:ext uri="{FF2B5EF4-FFF2-40B4-BE49-F238E27FC236}">
                <a16:creationId xmlns:a16="http://schemas.microsoft.com/office/drawing/2014/main" xmlns="" id="{ADD0A2B5-D955-428F-B9EC-D290C43C09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593036"/>
            <a:ext cx="10972800" cy="2706756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s-AR" altLang="es-AR" dirty="0"/>
          </a:p>
          <a:p>
            <a:pPr eaLnBrk="1" hangingPunct="1"/>
            <a:r>
              <a:rPr lang="es-AR" altLang="es-AR" sz="4000" b="1" dirty="0"/>
              <a:t>La aceleración de la transformación </a:t>
            </a:r>
            <a:r>
              <a:rPr lang="es-AR" altLang="es-AR" sz="4000" b="1" dirty="0" err="1"/>
              <a:t>tecnofuncional</a:t>
            </a:r>
            <a:r>
              <a:rPr lang="es-AR" altLang="es-AR" sz="4000" b="1" dirty="0"/>
              <a:t> provoca un estado permanente de novedad-desconocimiento.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7427F034-B58A-4CD2-B6D2-9569200B2B42}"/>
              </a:ext>
            </a:extLst>
          </p:cNvPr>
          <p:cNvSpPr txBox="1"/>
          <p:nvPr/>
        </p:nvSpPr>
        <p:spPr>
          <a:xfrm>
            <a:off x="636104" y="4002157"/>
            <a:ext cx="10853531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EXIGE APRENDIZAJE PERMANENTE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2C929D8A-48DF-42D1-BA6F-9B6FA05367F9}"/>
              </a:ext>
            </a:extLst>
          </p:cNvPr>
          <p:cNvGrpSpPr>
            <a:grpSpLocks/>
          </p:cNvGrpSpPr>
          <p:nvPr/>
        </p:nvGrpSpPr>
        <p:grpSpPr bwMode="auto">
          <a:xfrm>
            <a:off x="9161065" y="6248400"/>
            <a:ext cx="2743200" cy="541338"/>
            <a:chOff x="3408" y="3648"/>
            <a:chExt cx="1824" cy="389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xmlns="" id="{C257BD4A-668A-4C18-8FAD-12F1F73599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8" y="3648"/>
              <a:ext cx="384" cy="384"/>
              <a:chOff x="3408" y="3648"/>
              <a:chExt cx="480" cy="432"/>
            </a:xfrm>
          </p:grpSpPr>
          <p:sp>
            <p:nvSpPr>
              <p:cNvPr id="9" name="Rectangle 6">
                <a:extLst>
                  <a:ext uri="{FF2B5EF4-FFF2-40B4-BE49-F238E27FC236}">
                    <a16:creationId xmlns:a16="http://schemas.microsoft.com/office/drawing/2014/main" xmlns="" id="{ACB4454F-05AE-4B95-B120-24F3E5C53E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648"/>
                <a:ext cx="480" cy="432"/>
              </a:xfrm>
              <a:prstGeom prst="rect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0" name="AutoShape 7">
                <a:extLst>
                  <a:ext uri="{FF2B5EF4-FFF2-40B4-BE49-F238E27FC236}">
                    <a16:creationId xmlns:a16="http://schemas.microsoft.com/office/drawing/2014/main" xmlns="" id="{6BA5CCE3-8913-4E8C-AD1D-622408D5EC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840"/>
                <a:ext cx="240" cy="96"/>
              </a:xfrm>
              <a:prstGeom prst="righ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1" name="AutoShape 8">
                <a:extLst>
                  <a:ext uri="{FF2B5EF4-FFF2-40B4-BE49-F238E27FC236}">
                    <a16:creationId xmlns:a16="http://schemas.microsoft.com/office/drawing/2014/main" xmlns="" id="{E4729E39-A029-4C0F-9224-8FABEF8E56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8" y="3840"/>
                <a:ext cx="240" cy="96"/>
              </a:xfrm>
              <a:prstGeom prst="lef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7" name="Text Box 9">
              <a:extLst>
                <a:ext uri="{FF2B5EF4-FFF2-40B4-BE49-F238E27FC236}">
                  <a16:creationId xmlns:a16="http://schemas.microsoft.com/office/drawing/2014/main" xmlns="" id="{D14F7EA6-C546-4E33-B3FB-CAEEAF7C02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1" y="3648"/>
              <a:ext cx="1441" cy="219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MAIN MANAGEMENT</a:t>
              </a:r>
              <a:endParaRPr kumimoji="0" lang="es-ES_tradnl" altLang="es-AR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8" name="Text Box 10">
              <a:extLst>
                <a:ext uri="{FF2B5EF4-FFF2-40B4-BE49-F238E27FC236}">
                  <a16:creationId xmlns:a16="http://schemas.microsoft.com/office/drawing/2014/main" xmlns="" id="{9DB9DAD3-E621-467C-AE1A-1C3B3686DE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840"/>
              <a:ext cx="1440" cy="197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2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carlosmedico@gmail.com</a:t>
              </a:r>
              <a:endParaRPr kumimoji="0" lang="es-ES_tradnl" altLang="es-A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2ADEEC7-D312-4E5C-ADE6-A63CD9086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3276599"/>
          </a:xfrm>
        </p:spPr>
        <p:txBody>
          <a:bodyPr/>
          <a:lstStyle/>
          <a:p>
            <a:pPr algn="ctr"/>
            <a:endParaRPr lang="es-AR" sz="4800" b="1" dirty="0"/>
          </a:p>
          <a:p>
            <a:pPr algn="ctr"/>
            <a:r>
              <a:rPr lang="es-AR" sz="5400" b="1" dirty="0"/>
              <a:t>EFECTO                      RETRONOCION</a:t>
            </a:r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xmlns="" id="{0BA5997F-B066-4620-A8DF-21AD6F193A55}"/>
              </a:ext>
            </a:extLst>
          </p:cNvPr>
          <p:cNvGrpSpPr>
            <a:grpSpLocks/>
          </p:cNvGrpSpPr>
          <p:nvPr/>
        </p:nvGrpSpPr>
        <p:grpSpPr bwMode="auto">
          <a:xfrm>
            <a:off x="9140687" y="6248400"/>
            <a:ext cx="2743200" cy="541338"/>
            <a:chOff x="3408" y="3648"/>
            <a:chExt cx="1824" cy="389"/>
          </a:xfrm>
        </p:grpSpPr>
        <p:grpSp>
          <p:nvGrpSpPr>
            <p:cNvPr id="5" name="Group 5">
              <a:extLst>
                <a:ext uri="{FF2B5EF4-FFF2-40B4-BE49-F238E27FC236}">
                  <a16:creationId xmlns:a16="http://schemas.microsoft.com/office/drawing/2014/main" xmlns="" id="{53E3BECE-1AEE-4DB2-9ED9-F068579CD19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8" y="3648"/>
              <a:ext cx="384" cy="384"/>
              <a:chOff x="3408" y="3648"/>
              <a:chExt cx="480" cy="432"/>
            </a:xfrm>
          </p:grpSpPr>
          <p:sp>
            <p:nvSpPr>
              <p:cNvPr id="8" name="Rectangle 6">
                <a:extLst>
                  <a:ext uri="{FF2B5EF4-FFF2-40B4-BE49-F238E27FC236}">
                    <a16:creationId xmlns:a16="http://schemas.microsoft.com/office/drawing/2014/main" xmlns="" id="{9EA00590-5DC5-4B93-8DAA-B6FAB5D771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648"/>
                <a:ext cx="480" cy="432"/>
              </a:xfrm>
              <a:prstGeom prst="rect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9" name="AutoShape 7">
                <a:extLst>
                  <a:ext uri="{FF2B5EF4-FFF2-40B4-BE49-F238E27FC236}">
                    <a16:creationId xmlns:a16="http://schemas.microsoft.com/office/drawing/2014/main" xmlns="" id="{71D89D58-8A91-4C39-9161-CD588E93EE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840"/>
                <a:ext cx="240" cy="96"/>
              </a:xfrm>
              <a:prstGeom prst="righ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0" name="AutoShape 8">
                <a:extLst>
                  <a:ext uri="{FF2B5EF4-FFF2-40B4-BE49-F238E27FC236}">
                    <a16:creationId xmlns:a16="http://schemas.microsoft.com/office/drawing/2014/main" xmlns="" id="{F682B2FF-4B2E-45E2-8F3B-B17BCDB7F8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8" y="3840"/>
                <a:ext cx="240" cy="96"/>
              </a:xfrm>
              <a:prstGeom prst="lef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6" name="Text Box 9">
              <a:extLst>
                <a:ext uri="{FF2B5EF4-FFF2-40B4-BE49-F238E27FC236}">
                  <a16:creationId xmlns:a16="http://schemas.microsoft.com/office/drawing/2014/main" xmlns="" id="{C676C437-1C43-4D95-9E82-206123D09E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1" y="3648"/>
              <a:ext cx="1441" cy="219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MAIN MANAGEMENT</a:t>
              </a:r>
              <a:endParaRPr kumimoji="0" lang="es-ES_tradnl" altLang="es-AR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7" name="Text Box 10">
              <a:extLst>
                <a:ext uri="{FF2B5EF4-FFF2-40B4-BE49-F238E27FC236}">
                  <a16:creationId xmlns:a16="http://schemas.microsoft.com/office/drawing/2014/main" xmlns="" id="{6A884DEF-5CEE-4B72-B881-4B290465C0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840"/>
              <a:ext cx="1440" cy="197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2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carlosmedico@gmail.com</a:t>
              </a:r>
              <a:endParaRPr kumimoji="0" lang="es-ES_tradnl" altLang="es-A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753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>
            <a:extLst>
              <a:ext uri="{FF2B5EF4-FFF2-40B4-BE49-F238E27FC236}">
                <a16:creationId xmlns:a16="http://schemas.microsoft.com/office/drawing/2014/main" xmlns="" id="{45348624-7843-46C6-A616-4968E5FAA3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AR"/>
              <a:t>¿QUE HACE FALTA?</a:t>
            </a:r>
          </a:p>
        </p:txBody>
      </p:sp>
      <p:sp>
        <p:nvSpPr>
          <p:cNvPr id="186371" name="Rectangle 3">
            <a:extLst>
              <a:ext uri="{FF2B5EF4-FFF2-40B4-BE49-F238E27FC236}">
                <a16:creationId xmlns:a16="http://schemas.microsoft.com/office/drawing/2014/main" xmlns="" id="{39039FEE-85CC-4F8D-96FB-2C55E4A075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414673"/>
            <a:ext cx="10972800" cy="4525963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s-ES" altLang="es-AR" sz="28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altLang="es-AR" sz="2800" dirty="0"/>
              <a:t>	</a:t>
            </a:r>
            <a:r>
              <a:rPr lang="es-ES" altLang="es-AR" sz="5400" dirty="0"/>
              <a:t>TECNOLOGÍA: LA PUERTA A LA TRANSFORMACION DE LA ESPECIE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altLang="es-AR" sz="2800" dirty="0"/>
              <a:t>   de  Carlos MEDICO ALGAÑARAZ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altLang="es-AR" sz="2800" dirty="0"/>
              <a:t>                 abren criterios de análisis para repensar el nuevo marco del conocimiento para la reconversión laboral</a:t>
            </a:r>
          </a:p>
        </p:txBody>
      </p:sp>
      <p:grpSp>
        <p:nvGrpSpPr>
          <p:cNvPr id="186372" name="Group 4">
            <a:extLst>
              <a:ext uri="{FF2B5EF4-FFF2-40B4-BE49-F238E27FC236}">
                <a16:creationId xmlns:a16="http://schemas.microsoft.com/office/drawing/2014/main" xmlns="" id="{DD0CA7E8-2212-4FF3-9488-41BF7DBF73EB}"/>
              </a:ext>
            </a:extLst>
          </p:cNvPr>
          <p:cNvGrpSpPr>
            <a:grpSpLocks/>
          </p:cNvGrpSpPr>
          <p:nvPr/>
        </p:nvGrpSpPr>
        <p:grpSpPr bwMode="auto">
          <a:xfrm>
            <a:off x="7696200" y="6248399"/>
            <a:ext cx="2743200" cy="544121"/>
            <a:chOff x="3408" y="3648"/>
            <a:chExt cx="1824" cy="391"/>
          </a:xfrm>
        </p:grpSpPr>
        <p:grpSp>
          <p:nvGrpSpPr>
            <p:cNvPr id="186373" name="Group 5">
              <a:extLst>
                <a:ext uri="{FF2B5EF4-FFF2-40B4-BE49-F238E27FC236}">
                  <a16:creationId xmlns:a16="http://schemas.microsoft.com/office/drawing/2014/main" xmlns="" id="{0723E0CA-8E62-4194-A708-82762ECFBE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8" y="3648"/>
              <a:ext cx="384" cy="384"/>
              <a:chOff x="3408" y="3648"/>
              <a:chExt cx="480" cy="432"/>
            </a:xfrm>
          </p:grpSpPr>
          <p:sp>
            <p:nvSpPr>
              <p:cNvPr id="186376" name="Rectangle 6">
                <a:extLst>
                  <a:ext uri="{FF2B5EF4-FFF2-40B4-BE49-F238E27FC236}">
                    <a16:creationId xmlns:a16="http://schemas.microsoft.com/office/drawing/2014/main" xmlns="" id="{44D15649-98A9-49D6-9E1A-4764038575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648"/>
                <a:ext cx="480" cy="43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86377" name="AutoShape 7">
                <a:extLst>
                  <a:ext uri="{FF2B5EF4-FFF2-40B4-BE49-F238E27FC236}">
                    <a16:creationId xmlns:a16="http://schemas.microsoft.com/office/drawing/2014/main" xmlns="" id="{9DCD99B0-BE19-4F89-BF90-FCA8D78AA2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840"/>
                <a:ext cx="240" cy="96"/>
              </a:xfrm>
              <a:prstGeom prst="rightArrow">
                <a:avLst>
                  <a:gd name="adj1" fmla="val 50000"/>
                  <a:gd name="adj2" fmla="val 6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86378" name="AutoShape 8">
                <a:extLst>
                  <a:ext uri="{FF2B5EF4-FFF2-40B4-BE49-F238E27FC236}">
                    <a16:creationId xmlns:a16="http://schemas.microsoft.com/office/drawing/2014/main" xmlns="" id="{BD5D56F4-2ED1-4F08-8754-5D68CCFBBD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8" y="3840"/>
                <a:ext cx="240" cy="96"/>
              </a:xfrm>
              <a:prstGeom prst="leftArrow">
                <a:avLst>
                  <a:gd name="adj1" fmla="val 50000"/>
                  <a:gd name="adj2" fmla="val 6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86374" name="Text Box 9">
              <a:extLst>
                <a:ext uri="{FF2B5EF4-FFF2-40B4-BE49-F238E27FC236}">
                  <a16:creationId xmlns:a16="http://schemas.microsoft.com/office/drawing/2014/main" xmlns="" id="{44682A41-1036-4D3E-9DDD-84D730045A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1" y="3648"/>
              <a:ext cx="1441" cy="22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MAIN MANAGEMENT</a:t>
              </a:r>
              <a:endParaRPr kumimoji="0" lang="es-ES_tradnl" altLang="es-AR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86375" name="Text Box 10">
              <a:extLst>
                <a:ext uri="{FF2B5EF4-FFF2-40B4-BE49-F238E27FC236}">
                  <a16:creationId xmlns:a16="http://schemas.microsoft.com/office/drawing/2014/main" xmlns="" id="{D0D73D08-9284-4285-92FE-D5CFC8A39D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840"/>
              <a:ext cx="1440" cy="1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2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carlosmedico@gmail.com</a:t>
              </a:r>
              <a:endParaRPr kumimoji="0" lang="es-ES_tradnl" altLang="es-A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097368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2 Marcador de contenido">
            <a:extLst>
              <a:ext uri="{FF2B5EF4-FFF2-40B4-BE49-F238E27FC236}">
                <a16:creationId xmlns:a16="http://schemas.microsoft.com/office/drawing/2014/main" xmlns="" id="{89D3F09A-D975-4224-8B12-BE010970F3C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3115104"/>
            <a:ext cx="10972800" cy="1400368"/>
          </a:xfrm>
          <a:solidFill>
            <a:schemeClr val="accent6"/>
          </a:solidFill>
        </p:spPr>
        <p:txBody>
          <a:bodyPr/>
          <a:lstStyle/>
          <a:p>
            <a:pPr algn="ctr" eaLnBrk="1" hangingPunct="1"/>
            <a:r>
              <a:rPr lang="es-AR" altLang="es-AR" dirty="0"/>
              <a:t> </a:t>
            </a:r>
            <a:r>
              <a:rPr lang="es-AR" altLang="es-AR" sz="4000" b="1" dirty="0">
                <a:solidFill>
                  <a:srgbClr val="FFFF00"/>
                </a:solidFill>
              </a:rPr>
              <a:t>El tema no es discutir                                 la valorización del cambio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66A6D948-35A2-428C-A65A-18DF57340420}"/>
              </a:ext>
            </a:extLst>
          </p:cNvPr>
          <p:cNvSpPr txBox="1"/>
          <p:nvPr/>
        </p:nvSpPr>
        <p:spPr>
          <a:xfrm>
            <a:off x="516834" y="5146744"/>
            <a:ext cx="1097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AR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Hay que establecer si ocurre y qué ocurre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E0616DBC-A2C9-4C85-9191-68ACFD549FED}"/>
              </a:ext>
            </a:extLst>
          </p:cNvPr>
          <p:cNvSpPr txBox="1"/>
          <p:nvPr/>
        </p:nvSpPr>
        <p:spPr>
          <a:xfrm>
            <a:off x="1433015" y="1003370"/>
            <a:ext cx="8175009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AR" sz="4000" dirty="0"/>
              <a:t>Este es nuestro desafío</a:t>
            </a:r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xmlns="" id="{25C0230A-9211-4AC4-B09C-519262CFE697}"/>
              </a:ext>
            </a:extLst>
          </p:cNvPr>
          <p:cNvGrpSpPr>
            <a:grpSpLocks/>
          </p:cNvGrpSpPr>
          <p:nvPr/>
        </p:nvGrpSpPr>
        <p:grpSpPr bwMode="auto">
          <a:xfrm>
            <a:off x="9140687" y="6248400"/>
            <a:ext cx="2743200" cy="541338"/>
            <a:chOff x="3408" y="3648"/>
            <a:chExt cx="1824" cy="389"/>
          </a:xfrm>
        </p:grpSpPr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xmlns="" id="{C0305FD2-2D71-4313-9B2A-57E9CFC506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8" y="3648"/>
              <a:ext cx="384" cy="384"/>
              <a:chOff x="3408" y="3648"/>
              <a:chExt cx="480" cy="432"/>
            </a:xfrm>
          </p:grpSpPr>
          <p:sp>
            <p:nvSpPr>
              <p:cNvPr id="10" name="Rectangle 6">
                <a:extLst>
                  <a:ext uri="{FF2B5EF4-FFF2-40B4-BE49-F238E27FC236}">
                    <a16:creationId xmlns:a16="http://schemas.microsoft.com/office/drawing/2014/main" xmlns="" id="{39B634E2-E16E-48A1-838D-D948C5BCA2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648"/>
                <a:ext cx="480" cy="432"/>
              </a:xfrm>
              <a:prstGeom prst="rect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1" name="AutoShape 7">
                <a:extLst>
                  <a:ext uri="{FF2B5EF4-FFF2-40B4-BE49-F238E27FC236}">
                    <a16:creationId xmlns:a16="http://schemas.microsoft.com/office/drawing/2014/main" xmlns="" id="{4C2AA52F-6D31-4884-B7E7-796F7A7FBA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840"/>
                <a:ext cx="240" cy="96"/>
              </a:xfrm>
              <a:prstGeom prst="righ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2" name="AutoShape 8">
                <a:extLst>
                  <a:ext uri="{FF2B5EF4-FFF2-40B4-BE49-F238E27FC236}">
                    <a16:creationId xmlns:a16="http://schemas.microsoft.com/office/drawing/2014/main" xmlns="" id="{8B1741C9-B9AB-4265-8A5E-5F4FC10352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8" y="3840"/>
                <a:ext cx="240" cy="96"/>
              </a:xfrm>
              <a:prstGeom prst="lef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" name="Text Box 9">
              <a:extLst>
                <a:ext uri="{FF2B5EF4-FFF2-40B4-BE49-F238E27FC236}">
                  <a16:creationId xmlns:a16="http://schemas.microsoft.com/office/drawing/2014/main" xmlns="" id="{E4639E5A-B731-4604-95CC-28D08D392C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1" y="3648"/>
              <a:ext cx="1441" cy="219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MAIN MANAGEMENT</a:t>
              </a:r>
              <a:endParaRPr kumimoji="0" lang="es-ES_tradnl" altLang="es-AR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9" name="Text Box 10">
              <a:extLst>
                <a:ext uri="{FF2B5EF4-FFF2-40B4-BE49-F238E27FC236}">
                  <a16:creationId xmlns:a16="http://schemas.microsoft.com/office/drawing/2014/main" xmlns="" id="{F2CAC1F7-EBF9-4ACD-8545-29D3BC133F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840"/>
              <a:ext cx="1440" cy="197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2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carlosmedico@gmail.com</a:t>
              </a:r>
              <a:endParaRPr kumimoji="0" lang="es-ES_tradnl" altLang="es-A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174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nimBg="1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2 Marcador de contenido">
            <a:extLst>
              <a:ext uri="{FF2B5EF4-FFF2-40B4-BE49-F238E27FC236}">
                <a16:creationId xmlns:a16="http://schemas.microsoft.com/office/drawing/2014/main" xmlns="" id="{C4769BD4-4D20-4D90-AA52-9DD49960E60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473767"/>
            <a:ext cx="10972800" cy="2136911"/>
          </a:xfrm>
          <a:solidFill>
            <a:srgbClr val="FF0000"/>
          </a:solidFill>
        </p:spPr>
        <p:txBody>
          <a:bodyPr/>
          <a:lstStyle/>
          <a:p>
            <a:pPr eaLnBrk="1" hangingPunct="1">
              <a:buFontTx/>
              <a:buNone/>
            </a:pPr>
            <a:endParaRPr lang="es-AR" altLang="es-AR" dirty="0"/>
          </a:p>
          <a:p>
            <a:pPr eaLnBrk="1" hangingPunct="1"/>
            <a:r>
              <a:rPr lang="es-AR" altLang="es-AR" sz="4000" b="1" dirty="0"/>
              <a:t>Segmentación de la complejidad para establecer prioridades y obstrucciones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39A01384-4572-41FF-9807-38091BA60C6A}"/>
              </a:ext>
            </a:extLst>
          </p:cNvPr>
          <p:cNvSpPr txBox="1"/>
          <p:nvPr/>
        </p:nvSpPr>
        <p:spPr>
          <a:xfrm>
            <a:off x="609600" y="3167269"/>
            <a:ext cx="10972800" cy="193899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s-AR" sz="4000" b="1" dirty="0">
                <a:solidFill>
                  <a:srgbClr val="FFC000"/>
                </a:solidFill>
              </a:rPr>
              <a:t>Rasgos que se mantienen y sobre los que se puede generar un efecto de transformación </a:t>
            </a:r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xmlns="" id="{9C2D81BD-6353-4387-BA02-87B6B202D015}"/>
              </a:ext>
            </a:extLst>
          </p:cNvPr>
          <p:cNvGrpSpPr>
            <a:grpSpLocks/>
          </p:cNvGrpSpPr>
          <p:nvPr/>
        </p:nvGrpSpPr>
        <p:grpSpPr bwMode="auto">
          <a:xfrm>
            <a:off x="9140684" y="6248400"/>
            <a:ext cx="2743200" cy="541338"/>
            <a:chOff x="3408" y="3648"/>
            <a:chExt cx="1824" cy="389"/>
          </a:xfrm>
        </p:grpSpPr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xmlns="" id="{CADB0497-B325-4F34-9F9A-F9E0BD8C79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8" y="3648"/>
              <a:ext cx="384" cy="384"/>
              <a:chOff x="3408" y="3648"/>
              <a:chExt cx="480" cy="432"/>
            </a:xfrm>
          </p:grpSpPr>
          <p:sp>
            <p:nvSpPr>
              <p:cNvPr id="10" name="Rectangle 6">
                <a:extLst>
                  <a:ext uri="{FF2B5EF4-FFF2-40B4-BE49-F238E27FC236}">
                    <a16:creationId xmlns:a16="http://schemas.microsoft.com/office/drawing/2014/main" xmlns="" id="{C8087B72-4ED9-4501-ADC4-D0DAE29E03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648"/>
                <a:ext cx="480" cy="432"/>
              </a:xfrm>
              <a:prstGeom prst="rect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1" name="AutoShape 7">
                <a:extLst>
                  <a:ext uri="{FF2B5EF4-FFF2-40B4-BE49-F238E27FC236}">
                    <a16:creationId xmlns:a16="http://schemas.microsoft.com/office/drawing/2014/main" xmlns="" id="{20290C60-68E0-4DBC-A669-81089A99AB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840"/>
                <a:ext cx="240" cy="96"/>
              </a:xfrm>
              <a:prstGeom prst="righ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2" name="AutoShape 8">
                <a:extLst>
                  <a:ext uri="{FF2B5EF4-FFF2-40B4-BE49-F238E27FC236}">
                    <a16:creationId xmlns:a16="http://schemas.microsoft.com/office/drawing/2014/main" xmlns="" id="{92C0E497-49E7-41CA-8C94-AD7646CB1A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8" y="3840"/>
                <a:ext cx="240" cy="96"/>
              </a:xfrm>
              <a:prstGeom prst="lef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" name="Text Box 9">
              <a:extLst>
                <a:ext uri="{FF2B5EF4-FFF2-40B4-BE49-F238E27FC236}">
                  <a16:creationId xmlns:a16="http://schemas.microsoft.com/office/drawing/2014/main" xmlns="" id="{D3908FC6-1EA6-45BA-84E5-430D284892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1" y="3648"/>
              <a:ext cx="1441" cy="219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MAIN MANAGEMENT</a:t>
              </a:r>
              <a:endParaRPr kumimoji="0" lang="es-ES_tradnl" altLang="es-AR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9" name="Text Box 10">
              <a:extLst>
                <a:ext uri="{FF2B5EF4-FFF2-40B4-BE49-F238E27FC236}">
                  <a16:creationId xmlns:a16="http://schemas.microsoft.com/office/drawing/2014/main" xmlns="" id="{E085607E-519A-440E-A652-D56DE118F1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840"/>
              <a:ext cx="1440" cy="197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2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carlosmedico@gmail.com</a:t>
              </a:r>
              <a:endParaRPr kumimoji="0" lang="es-ES_tradnl" altLang="es-A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84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animBg="1"/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D5D5F06D-4461-468D-A7A1-093C3E477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798442"/>
          </a:xfrm>
        </p:spPr>
        <p:txBody>
          <a:bodyPr/>
          <a:lstStyle/>
          <a:p>
            <a:pPr algn="ctr"/>
            <a:r>
              <a:rPr lang="es-AR" sz="4800" b="1" dirty="0"/>
              <a:t>Las buenas preguntas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A2F3C4D1-8706-4177-AA96-2CA3516A33F5}"/>
              </a:ext>
            </a:extLst>
          </p:cNvPr>
          <p:cNvSpPr txBox="1"/>
          <p:nvPr/>
        </p:nvSpPr>
        <p:spPr>
          <a:xfrm>
            <a:off x="655982" y="2815224"/>
            <a:ext cx="10880035" cy="76944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AR" sz="4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 tienen respuesta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4034901A-79E2-4D58-872B-3BB405AC1AE8}"/>
              </a:ext>
            </a:extLst>
          </p:cNvPr>
          <p:cNvSpPr txBox="1"/>
          <p:nvPr/>
        </p:nvSpPr>
        <p:spPr>
          <a:xfrm>
            <a:off x="609600" y="4214191"/>
            <a:ext cx="108270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AR" sz="4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Todo es relación de costo beneficio</a:t>
            </a:r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xmlns="" id="{08A9DC36-EA9F-4F07-B7E9-7C972CF9046E}"/>
              </a:ext>
            </a:extLst>
          </p:cNvPr>
          <p:cNvGrpSpPr>
            <a:grpSpLocks/>
          </p:cNvGrpSpPr>
          <p:nvPr/>
        </p:nvGrpSpPr>
        <p:grpSpPr bwMode="auto">
          <a:xfrm>
            <a:off x="9153931" y="6248400"/>
            <a:ext cx="2743200" cy="541338"/>
            <a:chOff x="3408" y="3648"/>
            <a:chExt cx="1824" cy="389"/>
          </a:xfrm>
        </p:grpSpPr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xmlns="" id="{83814E04-A4D2-4AD9-AE23-381BDDF5E0B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8" y="3648"/>
              <a:ext cx="384" cy="384"/>
              <a:chOff x="3408" y="3648"/>
              <a:chExt cx="480" cy="432"/>
            </a:xfrm>
          </p:grpSpPr>
          <p:sp>
            <p:nvSpPr>
              <p:cNvPr id="10" name="Rectangle 6">
                <a:extLst>
                  <a:ext uri="{FF2B5EF4-FFF2-40B4-BE49-F238E27FC236}">
                    <a16:creationId xmlns:a16="http://schemas.microsoft.com/office/drawing/2014/main" xmlns="" id="{935BD3CF-65A0-4F79-B2F3-A0D0102CA7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648"/>
                <a:ext cx="480" cy="432"/>
              </a:xfrm>
              <a:prstGeom prst="rect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1" name="AutoShape 7">
                <a:extLst>
                  <a:ext uri="{FF2B5EF4-FFF2-40B4-BE49-F238E27FC236}">
                    <a16:creationId xmlns:a16="http://schemas.microsoft.com/office/drawing/2014/main" xmlns="" id="{ECDCCD32-4BD4-47A1-A365-E946C41BF6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840"/>
                <a:ext cx="240" cy="96"/>
              </a:xfrm>
              <a:prstGeom prst="righ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2" name="AutoShape 8">
                <a:extLst>
                  <a:ext uri="{FF2B5EF4-FFF2-40B4-BE49-F238E27FC236}">
                    <a16:creationId xmlns:a16="http://schemas.microsoft.com/office/drawing/2014/main" xmlns="" id="{AA193AEC-62AA-4474-A332-E5736606AF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8" y="3840"/>
                <a:ext cx="240" cy="96"/>
              </a:xfrm>
              <a:prstGeom prst="lef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" name="Text Box 9">
              <a:extLst>
                <a:ext uri="{FF2B5EF4-FFF2-40B4-BE49-F238E27FC236}">
                  <a16:creationId xmlns:a16="http://schemas.microsoft.com/office/drawing/2014/main" xmlns="" id="{DE0CFB1F-2D95-4710-AAF5-F5F338EBD6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1" y="3648"/>
              <a:ext cx="1441" cy="219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MAIN MANAGEMENT</a:t>
              </a:r>
              <a:endParaRPr kumimoji="0" lang="es-ES_tradnl" altLang="es-AR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9" name="Text Box 10">
              <a:extLst>
                <a:ext uri="{FF2B5EF4-FFF2-40B4-BE49-F238E27FC236}">
                  <a16:creationId xmlns:a16="http://schemas.microsoft.com/office/drawing/2014/main" xmlns="" id="{15907068-23B1-4D72-B313-B592E1CD1F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840"/>
              <a:ext cx="1440" cy="197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2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carlosmedico@gmail.com</a:t>
              </a:r>
              <a:endParaRPr kumimoji="0" lang="es-ES_tradnl" altLang="es-A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2889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3C2D795-67AB-4B3B-8C24-884380128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11954"/>
            <a:ext cx="10972800" cy="1143000"/>
          </a:xfrm>
          <a:solidFill>
            <a:srgbClr val="92D050"/>
          </a:solidFill>
        </p:spPr>
        <p:txBody>
          <a:bodyPr/>
          <a:lstStyle/>
          <a:p>
            <a:r>
              <a:rPr lang="es-AR" dirty="0"/>
              <a:t>TEA – </a:t>
            </a:r>
            <a:r>
              <a:rPr lang="es-AR" dirty="0" err="1"/>
              <a:t>TIC´s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4C36726-9E9D-4E11-B137-F3C4C15F4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620618"/>
            <a:ext cx="10972800" cy="679172"/>
          </a:xfrm>
          <a:solidFill>
            <a:srgbClr val="002060"/>
          </a:solidFill>
        </p:spPr>
        <p:txBody>
          <a:bodyPr/>
          <a:lstStyle/>
          <a:p>
            <a:pPr algn="ctr"/>
            <a:r>
              <a:rPr lang="es-AR" dirty="0">
                <a:solidFill>
                  <a:schemeClr val="bg1"/>
                </a:solidFill>
              </a:rPr>
              <a:t>COMPAÑEROS DE RUTA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1C3B995B-33E1-4A7F-A9AB-121612594C51}"/>
              </a:ext>
            </a:extLst>
          </p:cNvPr>
          <p:cNvSpPr txBox="1"/>
          <p:nvPr/>
        </p:nvSpPr>
        <p:spPr>
          <a:xfrm>
            <a:off x="3909391" y="3670853"/>
            <a:ext cx="4704522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AR" sz="4000" dirty="0"/>
              <a:t>IMPLACABLES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D3C5039C-DC3E-4594-ADEB-34C696F4D31E}"/>
              </a:ext>
            </a:extLst>
          </p:cNvPr>
          <p:cNvSpPr txBox="1"/>
          <p:nvPr/>
        </p:nvSpPr>
        <p:spPr>
          <a:xfrm>
            <a:off x="3909391" y="4657035"/>
            <a:ext cx="4704522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AR" sz="4000" dirty="0"/>
              <a:t>INSUSTITUIBLES</a:t>
            </a:r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xmlns="" id="{767C7753-4FFD-4450-A6AF-A68A2C03C682}"/>
              </a:ext>
            </a:extLst>
          </p:cNvPr>
          <p:cNvGrpSpPr>
            <a:grpSpLocks/>
          </p:cNvGrpSpPr>
          <p:nvPr/>
        </p:nvGrpSpPr>
        <p:grpSpPr bwMode="auto">
          <a:xfrm>
            <a:off x="9114176" y="6248400"/>
            <a:ext cx="2743200" cy="541338"/>
            <a:chOff x="3408" y="3648"/>
            <a:chExt cx="1824" cy="389"/>
          </a:xfrm>
        </p:grpSpPr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xmlns="" id="{2DE8B638-4964-4CD4-92FF-42AA5ABB28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8" y="3648"/>
              <a:ext cx="384" cy="384"/>
              <a:chOff x="3408" y="3648"/>
              <a:chExt cx="480" cy="432"/>
            </a:xfrm>
          </p:grpSpPr>
          <p:sp>
            <p:nvSpPr>
              <p:cNvPr id="10" name="Rectangle 6">
                <a:extLst>
                  <a:ext uri="{FF2B5EF4-FFF2-40B4-BE49-F238E27FC236}">
                    <a16:creationId xmlns:a16="http://schemas.microsoft.com/office/drawing/2014/main" xmlns="" id="{EE973EC4-F6B8-48AD-95A0-B481846998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648"/>
                <a:ext cx="480" cy="432"/>
              </a:xfrm>
              <a:prstGeom prst="rect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1" name="AutoShape 7">
                <a:extLst>
                  <a:ext uri="{FF2B5EF4-FFF2-40B4-BE49-F238E27FC236}">
                    <a16:creationId xmlns:a16="http://schemas.microsoft.com/office/drawing/2014/main" xmlns="" id="{A195C7F6-CE7D-4667-900D-C2EA5D2AD9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840"/>
                <a:ext cx="240" cy="96"/>
              </a:xfrm>
              <a:prstGeom prst="righ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2" name="AutoShape 8">
                <a:extLst>
                  <a:ext uri="{FF2B5EF4-FFF2-40B4-BE49-F238E27FC236}">
                    <a16:creationId xmlns:a16="http://schemas.microsoft.com/office/drawing/2014/main" xmlns="" id="{F60508E2-A6F0-4E16-BF63-8FE1538CFD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8" y="3840"/>
                <a:ext cx="240" cy="96"/>
              </a:xfrm>
              <a:prstGeom prst="lef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" name="Text Box 9">
              <a:extLst>
                <a:ext uri="{FF2B5EF4-FFF2-40B4-BE49-F238E27FC236}">
                  <a16:creationId xmlns:a16="http://schemas.microsoft.com/office/drawing/2014/main" xmlns="" id="{7AF61D7B-F113-4855-99E2-23C58E3D63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1" y="3648"/>
              <a:ext cx="1441" cy="219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MAIN MANAGEMENT</a:t>
              </a:r>
              <a:endParaRPr kumimoji="0" lang="es-ES_tradnl" altLang="es-AR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9" name="Text Box 10">
              <a:extLst>
                <a:ext uri="{FF2B5EF4-FFF2-40B4-BE49-F238E27FC236}">
                  <a16:creationId xmlns:a16="http://schemas.microsoft.com/office/drawing/2014/main" xmlns="" id="{3C6473DC-6751-4D29-B01F-6D4D039466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840"/>
              <a:ext cx="1440" cy="197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2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carlosmedico@gmail.com</a:t>
              </a:r>
              <a:endParaRPr kumimoji="0" lang="es-ES_tradnl" altLang="es-A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0577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animBg="1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E36BF5AA-4DC9-4931-A67B-07B71820E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771938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es-AR" dirty="0"/>
              <a:t>AUTORIDAD IMPOSIBLE DE ALEJAR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ADECCBAC-1383-40CC-8A71-648C120EFA98}"/>
              </a:ext>
            </a:extLst>
          </p:cNvPr>
          <p:cNvSpPr txBox="1"/>
          <p:nvPr/>
        </p:nvSpPr>
        <p:spPr>
          <a:xfrm>
            <a:off x="636104" y="2875722"/>
            <a:ext cx="10880035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AR" sz="3200" dirty="0"/>
              <a:t>MANDATO QUE NO TERMINA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B6513474-255F-47C2-8560-FE6BADE65758}"/>
              </a:ext>
            </a:extLst>
          </p:cNvPr>
          <p:cNvSpPr txBox="1"/>
          <p:nvPr/>
        </p:nvSpPr>
        <p:spPr>
          <a:xfrm>
            <a:off x="675861" y="4280452"/>
            <a:ext cx="10840278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AR" sz="3200" dirty="0">
                <a:solidFill>
                  <a:schemeClr val="bg1"/>
                </a:solidFill>
              </a:rPr>
              <a:t>ORDENES Y SECRETOS QUE REPOSAN                   EN UN FUNCIONAMIENTO SILENCIOSO</a:t>
            </a:r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xmlns="" id="{2CA0DA43-A7B1-4D51-AD10-5A531598DEBA}"/>
              </a:ext>
            </a:extLst>
          </p:cNvPr>
          <p:cNvGrpSpPr>
            <a:grpSpLocks/>
          </p:cNvGrpSpPr>
          <p:nvPr/>
        </p:nvGrpSpPr>
        <p:grpSpPr bwMode="auto">
          <a:xfrm>
            <a:off x="9114184" y="6248400"/>
            <a:ext cx="2743200" cy="541338"/>
            <a:chOff x="3408" y="3648"/>
            <a:chExt cx="1824" cy="389"/>
          </a:xfrm>
        </p:grpSpPr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xmlns="" id="{B6541C03-8007-4595-B7BB-A383B01E5E4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8" y="3648"/>
              <a:ext cx="384" cy="384"/>
              <a:chOff x="3408" y="3648"/>
              <a:chExt cx="480" cy="432"/>
            </a:xfrm>
          </p:grpSpPr>
          <p:sp>
            <p:nvSpPr>
              <p:cNvPr id="10" name="Rectangle 6">
                <a:extLst>
                  <a:ext uri="{FF2B5EF4-FFF2-40B4-BE49-F238E27FC236}">
                    <a16:creationId xmlns:a16="http://schemas.microsoft.com/office/drawing/2014/main" xmlns="" id="{FFEE4CF6-4DAE-4A24-8C45-5D02FCBC90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648"/>
                <a:ext cx="480" cy="432"/>
              </a:xfrm>
              <a:prstGeom prst="rect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1" name="AutoShape 7">
                <a:extLst>
                  <a:ext uri="{FF2B5EF4-FFF2-40B4-BE49-F238E27FC236}">
                    <a16:creationId xmlns:a16="http://schemas.microsoft.com/office/drawing/2014/main" xmlns="" id="{E18F2646-1B0E-4E3B-B140-1A223C8530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840"/>
                <a:ext cx="240" cy="96"/>
              </a:xfrm>
              <a:prstGeom prst="righ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2" name="AutoShape 8">
                <a:extLst>
                  <a:ext uri="{FF2B5EF4-FFF2-40B4-BE49-F238E27FC236}">
                    <a16:creationId xmlns:a16="http://schemas.microsoft.com/office/drawing/2014/main" xmlns="" id="{87E03E7A-FBA9-45B8-B731-CC498FFAB3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8" y="3840"/>
                <a:ext cx="240" cy="96"/>
              </a:xfrm>
              <a:prstGeom prst="lef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" name="Text Box 9">
              <a:extLst>
                <a:ext uri="{FF2B5EF4-FFF2-40B4-BE49-F238E27FC236}">
                  <a16:creationId xmlns:a16="http://schemas.microsoft.com/office/drawing/2014/main" xmlns="" id="{D36E52F8-A118-4150-B677-EA80652A8E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1" y="3648"/>
              <a:ext cx="1441" cy="219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MAIN MANAGEMENT</a:t>
              </a:r>
              <a:endParaRPr kumimoji="0" lang="es-ES_tradnl" altLang="es-AR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9" name="Text Box 10">
              <a:extLst>
                <a:ext uri="{FF2B5EF4-FFF2-40B4-BE49-F238E27FC236}">
                  <a16:creationId xmlns:a16="http://schemas.microsoft.com/office/drawing/2014/main" xmlns="" id="{95869489-5CA9-4CE9-94A5-5CA17E038C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840"/>
              <a:ext cx="1440" cy="197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2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carlosmedico@gmail.com</a:t>
              </a:r>
              <a:endParaRPr kumimoji="0" lang="es-ES_tradnl" altLang="es-A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72524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4EAE018-E8AF-42D3-9209-9403E2BEC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OBVIEDADES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D7EE2D28-CCFC-4A9B-8888-1B9113320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1143001"/>
          </a:xfrm>
          <a:solidFill>
            <a:srgbClr val="7030A0"/>
          </a:solidFill>
        </p:spPr>
        <p:txBody>
          <a:bodyPr/>
          <a:lstStyle/>
          <a:p>
            <a:pPr algn="ctr"/>
            <a:r>
              <a:rPr lang="es-AR" dirty="0">
                <a:solidFill>
                  <a:schemeClr val="bg1"/>
                </a:solidFill>
              </a:rPr>
              <a:t>LA CAPACIDAD HUMANA SE DISTRIBUYE                  SEGÚN LA CAMPANA DE GAUSS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EF5735DE-EAAA-47EA-BE11-E4AA193C193E}"/>
              </a:ext>
            </a:extLst>
          </p:cNvPr>
          <p:cNvSpPr txBox="1"/>
          <p:nvPr/>
        </p:nvSpPr>
        <p:spPr>
          <a:xfrm>
            <a:off x="636107" y="3574772"/>
            <a:ext cx="3498573" cy="156966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endParaRPr lang="es-AR" sz="3200" dirty="0"/>
          </a:p>
          <a:p>
            <a:pPr algn="ctr"/>
            <a:r>
              <a:rPr lang="es-AR" sz="3200" b="1" dirty="0"/>
              <a:t>ESPONTANEOS</a:t>
            </a:r>
          </a:p>
          <a:p>
            <a:pPr algn="ctr"/>
            <a:endParaRPr lang="es-AR" sz="32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5D08BD1A-45D0-4A50-8CCA-AFCCB4A67A3E}"/>
              </a:ext>
            </a:extLst>
          </p:cNvPr>
          <p:cNvSpPr txBox="1"/>
          <p:nvPr/>
        </p:nvSpPr>
        <p:spPr>
          <a:xfrm>
            <a:off x="4326844" y="3581400"/>
            <a:ext cx="3498573" cy="156966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endParaRPr lang="es-AR" sz="3200" dirty="0"/>
          </a:p>
          <a:p>
            <a:pPr algn="ctr"/>
            <a:r>
              <a:rPr lang="es-AR" sz="3200" b="1" dirty="0"/>
              <a:t>INDEFINIDOS</a:t>
            </a:r>
          </a:p>
          <a:p>
            <a:pPr algn="ctr"/>
            <a:endParaRPr lang="es-AR" sz="32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376E5907-2F08-4424-B1CE-B37D11FAB5E6}"/>
              </a:ext>
            </a:extLst>
          </p:cNvPr>
          <p:cNvSpPr txBox="1"/>
          <p:nvPr/>
        </p:nvSpPr>
        <p:spPr>
          <a:xfrm>
            <a:off x="7964556" y="3582123"/>
            <a:ext cx="3538328" cy="156966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endParaRPr lang="es-AR" sz="3200" dirty="0"/>
          </a:p>
          <a:p>
            <a:pPr algn="ctr"/>
            <a:r>
              <a:rPr lang="es-AR" sz="3200" b="1" dirty="0"/>
              <a:t>NO APTOS</a:t>
            </a:r>
          </a:p>
          <a:p>
            <a:pPr algn="ctr"/>
            <a:endParaRPr lang="es-AR" sz="32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E7CE6495-3E1C-4F96-AE36-ECFFF17576F0}"/>
              </a:ext>
            </a:extLst>
          </p:cNvPr>
          <p:cNvSpPr txBox="1"/>
          <p:nvPr/>
        </p:nvSpPr>
        <p:spPr>
          <a:xfrm>
            <a:off x="768626" y="5618924"/>
            <a:ext cx="3140765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dirty="0"/>
              <a:t>15%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E387EFEB-121F-4F98-B5BA-FC184EADEAE5}"/>
              </a:ext>
            </a:extLst>
          </p:cNvPr>
          <p:cNvSpPr txBox="1"/>
          <p:nvPr/>
        </p:nvSpPr>
        <p:spPr>
          <a:xfrm>
            <a:off x="4485864" y="5599048"/>
            <a:ext cx="3140765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dirty="0"/>
              <a:t>70%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C08CCDB4-92D2-4268-9791-31F47B607066}"/>
              </a:ext>
            </a:extLst>
          </p:cNvPr>
          <p:cNvSpPr txBox="1"/>
          <p:nvPr/>
        </p:nvSpPr>
        <p:spPr>
          <a:xfrm>
            <a:off x="8203106" y="5592424"/>
            <a:ext cx="3140765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dirty="0"/>
              <a:t>15%</a:t>
            </a:r>
          </a:p>
        </p:txBody>
      </p:sp>
      <p:grpSp>
        <p:nvGrpSpPr>
          <p:cNvPr id="10" name="Group 4">
            <a:extLst>
              <a:ext uri="{FF2B5EF4-FFF2-40B4-BE49-F238E27FC236}">
                <a16:creationId xmlns:a16="http://schemas.microsoft.com/office/drawing/2014/main" xmlns="" id="{17918F0C-388E-4A3F-B24E-48EC4B3A8D15}"/>
              </a:ext>
            </a:extLst>
          </p:cNvPr>
          <p:cNvGrpSpPr>
            <a:grpSpLocks/>
          </p:cNvGrpSpPr>
          <p:nvPr/>
        </p:nvGrpSpPr>
        <p:grpSpPr bwMode="auto">
          <a:xfrm>
            <a:off x="9114190" y="6248400"/>
            <a:ext cx="2743200" cy="541338"/>
            <a:chOff x="3408" y="3648"/>
            <a:chExt cx="1824" cy="389"/>
          </a:xfrm>
        </p:grpSpPr>
        <p:grpSp>
          <p:nvGrpSpPr>
            <p:cNvPr id="11" name="Group 5">
              <a:extLst>
                <a:ext uri="{FF2B5EF4-FFF2-40B4-BE49-F238E27FC236}">
                  <a16:creationId xmlns:a16="http://schemas.microsoft.com/office/drawing/2014/main" xmlns="" id="{D43D0475-9A7D-4682-9CAD-9CE1D8046A6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8" y="3648"/>
              <a:ext cx="384" cy="384"/>
              <a:chOff x="3408" y="3648"/>
              <a:chExt cx="480" cy="432"/>
            </a:xfrm>
          </p:grpSpPr>
          <p:sp>
            <p:nvSpPr>
              <p:cNvPr id="14" name="Rectangle 6">
                <a:extLst>
                  <a:ext uri="{FF2B5EF4-FFF2-40B4-BE49-F238E27FC236}">
                    <a16:creationId xmlns:a16="http://schemas.microsoft.com/office/drawing/2014/main" xmlns="" id="{F02BCB89-0BF9-48A5-AEA3-103314F6A5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648"/>
                <a:ext cx="480" cy="432"/>
              </a:xfrm>
              <a:prstGeom prst="rect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5" name="AutoShape 7">
                <a:extLst>
                  <a:ext uri="{FF2B5EF4-FFF2-40B4-BE49-F238E27FC236}">
                    <a16:creationId xmlns:a16="http://schemas.microsoft.com/office/drawing/2014/main" xmlns="" id="{45ADB5BC-666C-41C7-B4C3-5CA2B9F3BB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840"/>
                <a:ext cx="240" cy="96"/>
              </a:xfrm>
              <a:prstGeom prst="righ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6" name="AutoShape 8">
                <a:extLst>
                  <a:ext uri="{FF2B5EF4-FFF2-40B4-BE49-F238E27FC236}">
                    <a16:creationId xmlns:a16="http://schemas.microsoft.com/office/drawing/2014/main" xmlns="" id="{29E94B2E-297D-47E4-BD39-073426B1C7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8" y="3840"/>
                <a:ext cx="240" cy="96"/>
              </a:xfrm>
              <a:prstGeom prst="lef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2" name="Text Box 9">
              <a:extLst>
                <a:ext uri="{FF2B5EF4-FFF2-40B4-BE49-F238E27FC236}">
                  <a16:creationId xmlns:a16="http://schemas.microsoft.com/office/drawing/2014/main" xmlns="" id="{3594DEEA-B2D5-4CDC-91D9-DB35F7C5BC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1" y="3648"/>
              <a:ext cx="1441" cy="219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MAIN MANAGEMENT</a:t>
              </a:r>
              <a:endParaRPr kumimoji="0" lang="es-ES_tradnl" altLang="es-AR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13" name="Text Box 10">
              <a:extLst>
                <a:ext uri="{FF2B5EF4-FFF2-40B4-BE49-F238E27FC236}">
                  <a16:creationId xmlns:a16="http://schemas.microsoft.com/office/drawing/2014/main" xmlns="" id="{D0361AD4-56FA-4830-88B3-36962CBCA3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840"/>
              <a:ext cx="1440" cy="197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2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carlosmedico@gmail.com</a:t>
              </a:r>
              <a:endParaRPr kumimoji="0" lang="es-ES_tradnl" altLang="es-A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824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5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5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D058411-639C-4477-B7DF-3006E5D66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15892"/>
            <a:ext cx="10972800" cy="4525963"/>
          </a:xfrm>
          <a:solidFill>
            <a:srgbClr val="FFFF00"/>
          </a:solidFill>
        </p:spPr>
        <p:txBody>
          <a:bodyPr/>
          <a:lstStyle/>
          <a:p>
            <a:pPr algn="ctr"/>
            <a:endParaRPr lang="es-AR" sz="4800" dirty="0"/>
          </a:p>
          <a:p>
            <a:pPr algn="ctr"/>
            <a:r>
              <a:rPr lang="es-AR" sz="4800" dirty="0"/>
              <a:t>PREPARAR EL PENSAMIENTO</a:t>
            </a:r>
          </a:p>
          <a:p>
            <a:pPr algn="ctr"/>
            <a:r>
              <a:rPr lang="es-AR" sz="4800" dirty="0"/>
              <a:t> PARA COMPRENDER Y ACTUAR</a:t>
            </a:r>
          </a:p>
          <a:p>
            <a:pPr algn="ctr"/>
            <a:r>
              <a:rPr lang="es-AR" sz="4800" dirty="0"/>
              <a:t> DE UNA MANERA DIFERENTE</a:t>
            </a:r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xmlns="" id="{4D97F14A-C4CD-4B27-8DC8-87213C5A373C}"/>
              </a:ext>
            </a:extLst>
          </p:cNvPr>
          <p:cNvGrpSpPr>
            <a:grpSpLocks/>
          </p:cNvGrpSpPr>
          <p:nvPr/>
        </p:nvGrpSpPr>
        <p:grpSpPr bwMode="auto">
          <a:xfrm>
            <a:off x="9167190" y="6248400"/>
            <a:ext cx="2743200" cy="541338"/>
            <a:chOff x="3408" y="3648"/>
            <a:chExt cx="1824" cy="389"/>
          </a:xfrm>
        </p:grpSpPr>
        <p:grpSp>
          <p:nvGrpSpPr>
            <p:cNvPr id="5" name="Group 5">
              <a:extLst>
                <a:ext uri="{FF2B5EF4-FFF2-40B4-BE49-F238E27FC236}">
                  <a16:creationId xmlns:a16="http://schemas.microsoft.com/office/drawing/2014/main" xmlns="" id="{8E7AD492-1F04-4735-AA2F-82920910C0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8" y="3648"/>
              <a:ext cx="384" cy="384"/>
              <a:chOff x="3408" y="3648"/>
              <a:chExt cx="480" cy="432"/>
            </a:xfrm>
          </p:grpSpPr>
          <p:sp>
            <p:nvSpPr>
              <p:cNvPr id="8" name="Rectangle 6">
                <a:extLst>
                  <a:ext uri="{FF2B5EF4-FFF2-40B4-BE49-F238E27FC236}">
                    <a16:creationId xmlns:a16="http://schemas.microsoft.com/office/drawing/2014/main" xmlns="" id="{B7D7F41A-EFA0-4299-B638-25D89FD15A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648"/>
                <a:ext cx="480" cy="432"/>
              </a:xfrm>
              <a:prstGeom prst="rect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9" name="AutoShape 7">
                <a:extLst>
                  <a:ext uri="{FF2B5EF4-FFF2-40B4-BE49-F238E27FC236}">
                    <a16:creationId xmlns:a16="http://schemas.microsoft.com/office/drawing/2014/main" xmlns="" id="{C45A09EB-0B2D-4BC5-9074-93F385995D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840"/>
                <a:ext cx="240" cy="96"/>
              </a:xfrm>
              <a:prstGeom prst="righ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0" name="AutoShape 8">
                <a:extLst>
                  <a:ext uri="{FF2B5EF4-FFF2-40B4-BE49-F238E27FC236}">
                    <a16:creationId xmlns:a16="http://schemas.microsoft.com/office/drawing/2014/main" xmlns="" id="{5F0EA2B2-C9AA-4890-BAA4-AD55BB9FA0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8" y="3840"/>
                <a:ext cx="240" cy="96"/>
              </a:xfrm>
              <a:prstGeom prst="lef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6" name="Text Box 9">
              <a:extLst>
                <a:ext uri="{FF2B5EF4-FFF2-40B4-BE49-F238E27FC236}">
                  <a16:creationId xmlns:a16="http://schemas.microsoft.com/office/drawing/2014/main" xmlns="" id="{4DC0CCBD-F0F9-4AF4-A03C-9D0EE69640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1" y="3648"/>
              <a:ext cx="1441" cy="219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MAIN MANAGEMENT</a:t>
              </a:r>
              <a:endParaRPr kumimoji="0" lang="es-ES_tradnl" altLang="es-AR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7" name="Text Box 10">
              <a:extLst>
                <a:ext uri="{FF2B5EF4-FFF2-40B4-BE49-F238E27FC236}">
                  <a16:creationId xmlns:a16="http://schemas.microsoft.com/office/drawing/2014/main" xmlns="" id="{C71D4FB6-861E-42CC-AD0F-C4C3D03544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840"/>
              <a:ext cx="1440" cy="197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2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carlosmedico@gmail.com</a:t>
              </a:r>
              <a:endParaRPr kumimoji="0" lang="es-ES_tradnl" altLang="es-A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728599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4DD0E46D-1B2C-485F-B1A3-A45F56E36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1334068"/>
          </a:xfrm>
        </p:spPr>
        <p:txBody>
          <a:bodyPr/>
          <a:lstStyle/>
          <a:p>
            <a:pPr algn="ctr"/>
            <a:r>
              <a:rPr lang="es-AR" dirty="0"/>
              <a:t>NOS ACOSTUMBRAMOS                                                          A HABLAR DE RESULTADOS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90C1DFA7-8EF8-487F-9ADC-4A1A971CBB1B}"/>
              </a:ext>
            </a:extLst>
          </p:cNvPr>
          <p:cNvSpPr txBox="1"/>
          <p:nvPr/>
        </p:nvSpPr>
        <p:spPr>
          <a:xfrm>
            <a:off x="3002510" y="3248167"/>
            <a:ext cx="64144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dirty="0"/>
              <a:t>ES  PELIGROSO PORQUE LEGALIZA TODO LO ANTERIOR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6EB1A85F-E0BC-4AB7-A8E7-01DA5C79676C}"/>
              </a:ext>
            </a:extLst>
          </p:cNvPr>
          <p:cNvGrpSpPr>
            <a:grpSpLocks/>
          </p:cNvGrpSpPr>
          <p:nvPr/>
        </p:nvGrpSpPr>
        <p:grpSpPr bwMode="auto">
          <a:xfrm>
            <a:off x="9120128" y="6248400"/>
            <a:ext cx="2743200" cy="541338"/>
            <a:chOff x="3408" y="3648"/>
            <a:chExt cx="1824" cy="389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xmlns="" id="{B7CFBB1A-2DB3-46C4-8E1D-7E85BBAE56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8" y="3648"/>
              <a:ext cx="384" cy="384"/>
              <a:chOff x="3408" y="3648"/>
              <a:chExt cx="480" cy="432"/>
            </a:xfrm>
          </p:grpSpPr>
          <p:sp>
            <p:nvSpPr>
              <p:cNvPr id="9" name="Rectangle 6">
                <a:extLst>
                  <a:ext uri="{FF2B5EF4-FFF2-40B4-BE49-F238E27FC236}">
                    <a16:creationId xmlns:a16="http://schemas.microsoft.com/office/drawing/2014/main" xmlns="" id="{05673454-B47E-4917-900C-EE284B524F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648"/>
                <a:ext cx="480" cy="432"/>
              </a:xfrm>
              <a:prstGeom prst="rect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0" name="AutoShape 7">
                <a:extLst>
                  <a:ext uri="{FF2B5EF4-FFF2-40B4-BE49-F238E27FC236}">
                    <a16:creationId xmlns:a16="http://schemas.microsoft.com/office/drawing/2014/main" xmlns="" id="{F6388ED1-7A86-4D23-9D17-2579C9BE32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840"/>
                <a:ext cx="240" cy="96"/>
              </a:xfrm>
              <a:prstGeom prst="righ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1" name="AutoShape 8">
                <a:extLst>
                  <a:ext uri="{FF2B5EF4-FFF2-40B4-BE49-F238E27FC236}">
                    <a16:creationId xmlns:a16="http://schemas.microsoft.com/office/drawing/2014/main" xmlns="" id="{637F5A4F-AE61-4EA5-AA98-083E9949EF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8" y="3840"/>
                <a:ext cx="240" cy="96"/>
              </a:xfrm>
              <a:prstGeom prst="lef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7" name="Text Box 9">
              <a:extLst>
                <a:ext uri="{FF2B5EF4-FFF2-40B4-BE49-F238E27FC236}">
                  <a16:creationId xmlns:a16="http://schemas.microsoft.com/office/drawing/2014/main" xmlns="" id="{A9B4A0C1-2A0E-4ABD-990D-547C2B27B2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1" y="3648"/>
              <a:ext cx="1441" cy="219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MAIN MANAGEMENT</a:t>
              </a:r>
              <a:endParaRPr kumimoji="0" lang="es-ES_tradnl" altLang="es-AR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8" name="Text Box 10">
              <a:extLst>
                <a:ext uri="{FF2B5EF4-FFF2-40B4-BE49-F238E27FC236}">
                  <a16:creationId xmlns:a16="http://schemas.microsoft.com/office/drawing/2014/main" xmlns="" id="{AC90B36B-7360-4B1E-863F-24DFD92130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840"/>
              <a:ext cx="1440" cy="197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2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carlosmedico@gmail.com</a:t>
              </a:r>
              <a:endParaRPr kumimoji="0" lang="es-ES_tradnl" altLang="es-A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541396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5D9C002-C5A5-4EAC-9A3F-1485F8DCC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ORGANIZACIÓN SOCIAL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508D595-9108-46BD-9AF2-284BB225B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41177"/>
            <a:ext cx="10972800" cy="2242929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es-AR" dirty="0"/>
              <a:t>PODER COMO </a:t>
            </a:r>
          </a:p>
          <a:p>
            <a:pPr lvl="1" algn="ctr"/>
            <a:r>
              <a:rPr lang="es-AR" dirty="0"/>
              <a:t>FORTALEZA</a:t>
            </a:r>
          </a:p>
          <a:p>
            <a:pPr lvl="1" algn="ctr"/>
            <a:r>
              <a:rPr lang="es-AR" dirty="0"/>
              <a:t>INTELIGENCIA</a:t>
            </a:r>
          </a:p>
          <a:p>
            <a:pPr lvl="1" algn="ctr"/>
            <a:r>
              <a:rPr lang="es-AR" dirty="0"/>
              <a:t>AUDACIA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E2888E8E-BB45-445A-BC53-BCB9717253B1}"/>
              </a:ext>
            </a:extLst>
          </p:cNvPr>
          <p:cNvSpPr txBox="1"/>
          <p:nvPr/>
        </p:nvSpPr>
        <p:spPr>
          <a:xfrm>
            <a:off x="2531164" y="4068420"/>
            <a:ext cx="7169426" cy="5847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AR" sz="3200" b="1" dirty="0"/>
              <a:t>DIADA ORDEN OBEDIENCIA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AE64D2A1-9DAC-44A6-A3A6-3E6D527C921C}"/>
              </a:ext>
            </a:extLst>
          </p:cNvPr>
          <p:cNvSpPr txBox="1"/>
          <p:nvPr/>
        </p:nvSpPr>
        <p:spPr>
          <a:xfrm>
            <a:off x="715617" y="4982819"/>
            <a:ext cx="10641496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AR" sz="3200" dirty="0"/>
              <a:t>ABSTENCION: </a:t>
            </a:r>
          </a:p>
          <a:p>
            <a:pPr algn="ctr"/>
            <a:r>
              <a:rPr lang="es-AR" sz="3200" dirty="0"/>
              <a:t>LOS QUE DECIDEN, LOS QUE OBEDECEN</a:t>
            </a:r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xmlns="" id="{11FB6872-1FDE-4E8F-89AE-F5B9F14A106F}"/>
              </a:ext>
            </a:extLst>
          </p:cNvPr>
          <p:cNvGrpSpPr>
            <a:grpSpLocks/>
          </p:cNvGrpSpPr>
          <p:nvPr/>
        </p:nvGrpSpPr>
        <p:grpSpPr bwMode="auto">
          <a:xfrm>
            <a:off x="9161067" y="6248400"/>
            <a:ext cx="2743200" cy="541338"/>
            <a:chOff x="3408" y="3648"/>
            <a:chExt cx="1824" cy="389"/>
          </a:xfrm>
        </p:grpSpPr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xmlns="" id="{13A569BD-A1B7-469E-A0A0-BA591C48C23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8" y="3648"/>
              <a:ext cx="384" cy="384"/>
              <a:chOff x="3408" y="3648"/>
              <a:chExt cx="480" cy="432"/>
            </a:xfrm>
          </p:grpSpPr>
          <p:sp>
            <p:nvSpPr>
              <p:cNvPr id="10" name="Rectangle 6">
                <a:extLst>
                  <a:ext uri="{FF2B5EF4-FFF2-40B4-BE49-F238E27FC236}">
                    <a16:creationId xmlns:a16="http://schemas.microsoft.com/office/drawing/2014/main" xmlns="" id="{C62B8B5B-2BB5-4196-AA9D-F9E6E01883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648"/>
                <a:ext cx="480" cy="432"/>
              </a:xfrm>
              <a:prstGeom prst="rect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1" name="AutoShape 7">
                <a:extLst>
                  <a:ext uri="{FF2B5EF4-FFF2-40B4-BE49-F238E27FC236}">
                    <a16:creationId xmlns:a16="http://schemas.microsoft.com/office/drawing/2014/main" xmlns="" id="{35B70B93-D232-47E2-AE12-E1724190FE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840"/>
                <a:ext cx="240" cy="96"/>
              </a:xfrm>
              <a:prstGeom prst="righ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2" name="AutoShape 8">
                <a:extLst>
                  <a:ext uri="{FF2B5EF4-FFF2-40B4-BE49-F238E27FC236}">
                    <a16:creationId xmlns:a16="http://schemas.microsoft.com/office/drawing/2014/main" xmlns="" id="{7EB6C6BC-9A21-4C93-9688-11B0579BC7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8" y="3840"/>
                <a:ext cx="240" cy="96"/>
              </a:xfrm>
              <a:prstGeom prst="lef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" name="Text Box 9">
              <a:extLst>
                <a:ext uri="{FF2B5EF4-FFF2-40B4-BE49-F238E27FC236}">
                  <a16:creationId xmlns:a16="http://schemas.microsoft.com/office/drawing/2014/main" xmlns="" id="{E7ED4A18-5FB4-4BC9-960C-7BB449472A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1" y="3648"/>
              <a:ext cx="1441" cy="219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MAIN MANAGEMENT</a:t>
              </a:r>
              <a:endParaRPr kumimoji="0" lang="es-ES_tradnl" altLang="es-AR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9" name="Text Box 10">
              <a:extLst>
                <a:ext uri="{FF2B5EF4-FFF2-40B4-BE49-F238E27FC236}">
                  <a16:creationId xmlns:a16="http://schemas.microsoft.com/office/drawing/2014/main" xmlns="" id="{8CEE7765-D4D6-4802-AF9C-63CFE1D02C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840"/>
              <a:ext cx="1440" cy="197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2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carlosmedico@gmail.com</a:t>
              </a:r>
              <a:endParaRPr kumimoji="0" lang="es-ES_tradnl" altLang="es-A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87281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BFE3F5D-F89D-49A1-8212-BB8593772F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705677"/>
          </a:xfrm>
          <a:solidFill>
            <a:srgbClr val="FFFF66"/>
          </a:solidFill>
        </p:spPr>
        <p:txBody>
          <a:bodyPr/>
          <a:lstStyle/>
          <a:p>
            <a:r>
              <a:rPr lang="es-AR" dirty="0"/>
              <a:t>M    -  M  - M                     Ma  -    M  -   H  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xmlns="" id="{9E5FB1AA-471F-49C7-90D9-802BAB6895CD}"/>
              </a:ext>
            </a:extLst>
          </p:cNvPr>
          <p:cNvSpPr txBox="1">
            <a:spLocks/>
          </p:cNvSpPr>
          <p:nvPr/>
        </p:nvSpPr>
        <p:spPr bwMode="auto">
          <a:xfrm>
            <a:off x="616228" y="2428457"/>
            <a:ext cx="10972800" cy="705677"/>
          </a:xfrm>
          <a:prstGeom prst="rect">
            <a:avLst/>
          </a:prstGeom>
          <a:solidFill>
            <a:srgbClr val="FFFF99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s-AR" kern="0" dirty="0"/>
              <a:t>Ma  -  M  - M                     Ma   -   M  -   P  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xmlns="" id="{DA0DDFAE-573B-44ED-AAAF-17D10C107FA3}"/>
              </a:ext>
            </a:extLst>
          </p:cNvPr>
          <p:cNvSpPr txBox="1">
            <a:spLocks/>
          </p:cNvSpPr>
          <p:nvPr/>
        </p:nvSpPr>
        <p:spPr bwMode="auto">
          <a:xfrm>
            <a:off x="602976" y="4959630"/>
            <a:ext cx="10972800" cy="705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s-AR" kern="0" dirty="0"/>
              <a:t>TEA   -   </a:t>
            </a:r>
            <a:r>
              <a:rPr lang="es-AR" kern="0" dirty="0" err="1"/>
              <a:t>TIC´s</a:t>
            </a:r>
            <a:r>
              <a:rPr lang="es-AR" kern="0" dirty="0"/>
              <a:t>  </a:t>
            </a: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xmlns="" id="{01C4AC60-E981-4476-81FC-59090402379D}"/>
              </a:ext>
            </a:extLst>
          </p:cNvPr>
          <p:cNvSpPr txBox="1">
            <a:spLocks/>
          </p:cNvSpPr>
          <p:nvPr/>
        </p:nvSpPr>
        <p:spPr bwMode="auto">
          <a:xfrm>
            <a:off x="602976" y="4151246"/>
            <a:ext cx="10972800" cy="705677"/>
          </a:xfrm>
          <a:prstGeom prst="rect">
            <a:avLst/>
          </a:prstGeom>
          <a:solidFill>
            <a:srgbClr val="FF9900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s-AR" kern="0" dirty="0"/>
              <a:t>APP -  M  - S                    APP -   M  -   APP  </a:t>
            </a:r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xmlns="" id="{7F46116C-76EF-4EEF-ABB7-350B9C8546D3}"/>
              </a:ext>
            </a:extLst>
          </p:cNvPr>
          <p:cNvSpPr txBox="1">
            <a:spLocks/>
          </p:cNvSpPr>
          <p:nvPr/>
        </p:nvSpPr>
        <p:spPr bwMode="auto">
          <a:xfrm>
            <a:off x="602976" y="586407"/>
            <a:ext cx="10972800" cy="7056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s-AR" kern="0" dirty="0"/>
              <a:t>M    -  M  - P                      M    -   M  -   H  </a:t>
            </a:r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xmlns="" id="{44CEADDA-5B02-4290-B0D7-44E51B3B2405}"/>
              </a:ext>
            </a:extLst>
          </p:cNvPr>
          <p:cNvSpPr txBox="1">
            <a:spLocks/>
          </p:cNvSpPr>
          <p:nvPr/>
        </p:nvSpPr>
        <p:spPr bwMode="auto">
          <a:xfrm>
            <a:off x="622856" y="3256724"/>
            <a:ext cx="10972800" cy="705677"/>
          </a:xfrm>
          <a:prstGeom prst="rect">
            <a:avLst/>
          </a:prstGeom>
          <a:solidFill>
            <a:srgbClr val="FFFFCC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s-AR" kern="0" dirty="0"/>
              <a:t>S     -  M  - P                     S      -   M  -   S  </a:t>
            </a:r>
          </a:p>
        </p:txBody>
      </p:sp>
      <p:grpSp>
        <p:nvGrpSpPr>
          <p:cNvPr id="9" name="Group 4">
            <a:extLst>
              <a:ext uri="{FF2B5EF4-FFF2-40B4-BE49-F238E27FC236}">
                <a16:creationId xmlns:a16="http://schemas.microsoft.com/office/drawing/2014/main" xmlns="" id="{FDCF1270-B0A4-4B54-97DC-CF5F2F48D1E0}"/>
              </a:ext>
            </a:extLst>
          </p:cNvPr>
          <p:cNvGrpSpPr>
            <a:grpSpLocks/>
          </p:cNvGrpSpPr>
          <p:nvPr/>
        </p:nvGrpSpPr>
        <p:grpSpPr bwMode="auto">
          <a:xfrm>
            <a:off x="9133774" y="6248400"/>
            <a:ext cx="2743200" cy="541338"/>
            <a:chOff x="3408" y="3648"/>
            <a:chExt cx="1824" cy="389"/>
          </a:xfrm>
        </p:grpSpPr>
        <p:grpSp>
          <p:nvGrpSpPr>
            <p:cNvPr id="10" name="Group 5">
              <a:extLst>
                <a:ext uri="{FF2B5EF4-FFF2-40B4-BE49-F238E27FC236}">
                  <a16:creationId xmlns:a16="http://schemas.microsoft.com/office/drawing/2014/main" xmlns="" id="{4A91833E-3049-4EA8-86C4-071168B9267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8" y="3648"/>
              <a:ext cx="384" cy="384"/>
              <a:chOff x="3408" y="3648"/>
              <a:chExt cx="480" cy="432"/>
            </a:xfrm>
          </p:grpSpPr>
          <p:sp>
            <p:nvSpPr>
              <p:cNvPr id="13" name="Rectangle 6">
                <a:extLst>
                  <a:ext uri="{FF2B5EF4-FFF2-40B4-BE49-F238E27FC236}">
                    <a16:creationId xmlns:a16="http://schemas.microsoft.com/office/drawing/2014/main" xmlns="" id="{DF063E6E-0401-433B-9892-17AF5BFFC0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648"/>
                <a:ext cx="480" cy="432"/>
              </a:xfrm>
              <a:prstGeom prst="rect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4" name="AutoShape 7">
                <a:extLst>
                  <a:ext uri="{FF2B5EF4-FFF2-40B4-BE49-F238E27FC236}">
                    <a16:creationId xmlns:a16="http://schemas.microsoft.com/office/drawing/2014/main" xmlns="" id="{44B02CDE-032D-49C6-A0E3-53E32FAF00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840"/>
                <a:ext cx="240" cy="96"/>
              </a:xfrm>
              <a:prstGeom prst="righ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5" name="AutoShape 8">
                <a:extLst>
                  <a:ext uri="{FF2B5EF4-FFF2-40B4-BE49-F238E27FC236}">
                    <a16:creationId xmlns:a16="http://schemas.microsoft.com/office/drawing/2014/main" xmlns="" id="{853856D4-EEA1-4BD1-90FC-6EC2926599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8" y="3840"/>
                <a:ext cx="240" cy="96"/>
              </a:xfrm>
              <a:prstGeom prst="lef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1" name="Text Box 9">
              <a:extLst>
                <a:ext uri="{FF2B5EF4-FFF2-40B4-BE49-F238E27FC236}">
                  <a16:creationId xmlns:a16="http://schemas.microsoft.com/office/drawing/2014/main" xmlns="" id="{A7D59348-C573-4F2F-AEFC-20A98938F2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1" y="3648"/>
              <a:ext cx="1441" cy="219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MAIN MANAGEMENT</a:t>
              </a:r>
              <a:endParaRPr kumimoji="0" lang="es-ES_tradnl" altLang="es-AR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12" name="Text Box 10">
              <a:extLst>
                <a:ext uri="{FF2B5EF4-FFF2-40B4-BE49-F238E27FC236}">
                  <a16:creationId xmlns:a16="http://schemas.microsoft.com/office/drawing/2014/main" xmlns="" id="{D7C728F9-1923-4088-B80A-BD9BCFC190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840"/>
              <a:ext cx="1440" cy="197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2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carlosmedico@gmail.com</a:t>
              </a:r>
              <a:endParaRPr kumimoji="0" lang="es-ES_tradnl" altLang="es-A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97796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5" grpId="0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>
            <a:extLst>
              <a:ext uri="{FF2B5EF4-FFF2-40B4-BE49-F238E27FC236}">
                <a16:creationId xmlns:a16="http://schemas.microsoft.com/office/drawing/2014/main" xmlns="" id="{2740C424-575E-4CD4-A628-402B5203F7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95501" y="1989139"/>
            <a:ext cx="7929563" cy="3940175"/>
          </a:xfrm>
        </p:spPr>
        <p:txBody>
          <a:bodyPr rtlCol="0">
            <a:normAutofit fontScale="47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7300" b="1" dirty="0"/>
              <a:t>EL FUTURO </a:t>
            </a:r>
            <a:endParaRPr lang="es-AR" sz="7300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s-MX" sz="7300" b="1" dirty="0"/>
              <a:t>NO ES </a:t>
            </a:r>
            <a:endParaRPr lang="es-AR" sz="7300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s-MX" sz="7300" b="1" dirty="0"/>
              <a:t>SOLO LO QUE VENDRA </a:t>
            </a:r>
            <a:endParaRPr lang="es-AR" sz="7300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s-MX" sz="7300" b="1" dirty="0"/>
              <a:t>SINO TAMBIEN </a:t>
            </a:r>
            <a:endParaRPr lang="es-AR" sz="7300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s-MX" sz="7300" b="1" dirty="0"/>
              <a:t>LO QUE NOSOTROS PODAMOS </a:t>
            </a:r>
            <a:endParaRPr lang="es-AR" sz="7300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s-MX" sz="7300" b="1" dirty="0"/>
              <a:t>HACER QUE VENGA</a:t>
            </a:r>
            <a:endParaRPr lang="es-AR" sz="7300" b="1" dirty="0"/>
          </a:p>
          <a:p>
            <a:pPr eaLnBrk="1" fontAlgn="auto" hangingPunct="1">
              <a:spcAft>
                <a:spcPts val="0"/>
              </a:spcAft>
              <a:defRPr/>
            </a:pPr>
            <a:endParaRPr lang="es-AR" dirty="0"/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xmlns="" id="{5EE63831-90A9-41A8-A1E7-256CC4D5DE16}"/>
              </a:ext>
            </a:extLst>
          </p:cNvPr>
          <p:cNvGrpSpPr>
            <a:grpSpLocks/>
          </p:cNvGrpSpPr>
          <p:nvPr/>
        </p:nvGrpSpPr>
        <p:grpSpPr bwMode="auto">
          <a:xfrm>
            <a:off x="9206949" y="6248400"/>
            <a:ext cx="2743200" cy="541338"/>
            <a:chOff x="3408" y="3648"/>
            <a:chExt cx="1824" cy="389"/>
          </a:xfrm>
        </p:grpSpPr>
        <p:grpSp>
          <p:nvGrpSpPr>
            <p:cNvPr id="5" name="Group 5">
              <a:extLst>
                <a:ext uri="{FF2B5EF4-FFF2-40B4-BE49-F238E27FC236}">
                  <a16:creationId xmlns:a16="http://schemas.microsoft.com/office/drawing/2014/main" xmlns="" id="{4DF5FEE6-7A29-4447-B774-C19EBB46568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8" y="3648"/>
              <a:ext cx="384" cy="384"/>
              <a:chOff x="3408" y="3648"/>
              <a:chExt cx="480" cy="432"/>
            </a:xfrm>
          </p:grpSpPr>
          <p:sp>
            <p:nvSpPr>
              <p:cNvPr id="8" name="Rectangle 6">
                <a:extLst>
                  <a:ext uri="{FF2B5EF4-FFF2-40B4-BE49-F238E27FC236}">
                    <a16:creationId xmlns:a16="http://schemas.microsoft.com/office/drawing/2014/main" xmlns="" id="{026C1AA4-4CA7-4F00-9338-B53E3D8C86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648"/>
                <a:ext cx="480" cy="432"/>
              </a:xfrm>
              <a:prstGeom prst="rect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9" name="AutoShape 7">
                <a:extLst>
                  <a:ext uri="{FF2B5EF4-FFF2-40B4-BE49-F238E27FC236}">
                    <a16:creationId xmlns:a16="http://schemas.microsoft.com/office/drawing/2014/main" xmlns="" id="{FFF458FB-7ABD-4B86-BED0-A07A06111E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840"/>
                <a:ext cx="240" cy="96"/>
              </a:xfrm>
              <a:prstGeom prst="righ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0" name="AutoShape 8">
                <a:extLst>
                  <a:ext uri="{FF2B5EF4-FFF2-40B4-BE49-F238E27FC236}">
                    <a16:creationId xmlns:a16="http://schemas.microsoft.com/office/drawing/2014/main" xmlns="" id="{F1E6093F-C95D-4E5A-A7EF-F657B8360B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8" y="3840"/>
                <a:ext cx="240" cy="96"/>
              </a:xfrm>
              <a:prstGeom prst="lef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6" name="Text Box 9">
              <a:extLst>
                <a:ext uri="{FF2B5EF4-FFF2-40B4-BE49-F238E27FC236}">
                  <a16:creationId xmlns:a16="http://schemas.microsoft.com/office/drawing/2014/main" xmlns="" id="{24467A2B-7959-4925-B866-05565D8511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1" y="3648"/>
              <a:ext cx="1441" cy="219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MAIN MANAGEMENT</a:t>
              </a:r>
              <a:endParaRPr kumimoji="0" lang="es-ES_tradnl" altLang="es-AR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7" name="Text Box 10">
              <a:extLst>
                <a:ext uri="{FF2B5EF4-FFF2-40B4-BE49-F238E27FC236}">
                  <a16:creationId xmlns:a16="http://schemas.microsoft.com/office/drawing/2014/main" xmlns="" id="{5CCB0BFE-9E8C-480F-8A14-8DCA3C2D1E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840"/>
              <a:ext cx="1440" cy="197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2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carlosmedico@gmail.com</a:t>
              </a:r>
              <a:endParaRPr kumimoji="0" lang="es-ES_tradnl" altLang="es-A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54D2353-FF55-430B-90E2-D503E3FCFA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705677"/>
          </a:xfrm>
          <a:solidFill>
            <a:srgbClr val="660066"/>
          </a:solidFill>
        </p:spPr>
        <p:txBody>
          <a:bodyPr/>
          <a:lstStyle/>
          <a:p>
            <a:pPr algn="ctr"/>
            <a:r>
              <a:rPr lang="es-AR" dirty="0">
                <a:solidFill>
                  <a:schemeClr val="bg1"/>
                </a:solidFill>
              </a:rPr>
              <a:t>OPERACIÓN DESCENTRALIZADA  Y REMOTA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63B01890-6EBC-463D-8DD1-C0C137AB8285}"/>
              </a:ext>
            </a:extLst>
          </p:cNvPr>
          <p:cNvSpPr txBox="1"/>
          <p:nvPr/>
        </p:nvSpPr>
        <p:spPr>
          <a:xfrm>
            <a:off x="609600" y="2743201"/>
            <a:ext cx="10827026" cy="584775"/>
          </a:xfrm>
          <a:prstGeom prst="rect">
            <a:avLst/>
          </a:prstGeom>
          <a:solidFill>
            <a:srgbClr val="660066"/>
          </a:solidFill>
        </p:spPr>
        <p:txBody>
          <a:bodyPr wrap="square" rtlCol="0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AR" sz="3200" dirty="0">
                <a:solidFill>
                  <a:srgbClr val="FFFF00"/>
                </a:solidFill>
              </a:rPr>
              <a:t>OPERADOR AUTONOMO COMO INTERFACE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99DAA79F-3BEE-4177-BD12-E6E118873842}"/>
              </a:ext>
            </a:extLst>
          </p:cNvPr>
          <p:cNvSpPr txBox="1"/>
          <p:nvPr/>
        </p:nvSpPr>
        <p:spPr>
          <a:xfrm>
            <a:off x="609600" y="3909391"/>
            <a:ext cx="10827026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AR" sz="3200" dirty="0"/>
              <a:t>REQUIERE PARTICIPACION SOCIAL</a:t>
            </a:r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xmlns="" id="{674E6F8A-FC90-465D-8260-63B26FF0FF68}"/>
              </a:ext>
            </a:extLst>
          </p:cNvPr>
          <p:cNvGrpSpPr>
            <a:grpSpLocks/>
          </p:cNvGrpSpPr>
          <p:nvPr/>
        </p:nvGrpSpPr>
        <p:grpSpPr bwMode="auto">
          <a:xfrm>
            <a:off x="9153940" y="6248400"/>
            <a:ext cx="2743200" cy="541338"/>
            <a:chOff x="3408" y="3648"/>
            <a:chExt cx="1824" cy="389"/>
          </a:xfrm>
        </p:grpSpPr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xmlns="" id="{7D711D36-4F7C-4B7A-8BA9-23DD81B4EC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8" y="3648"/>
              <a:ext cx="384" cy="384"/>
              <a:chOff x="3408" y="3648"/>
              <a:chExt cx="480" cy="432"/>
            </a:xfrm>
          </p:grpSpPr>
          <p:sp>
            <p:nvSpPr>
              <p:cNvPr id="10" name="Rectangle 6">
                <a:extLst>
                  <a:ext uri="{FF2B5EF4-FFF2-40B4-BE49-F238E27FC236}">
                    <a16:creationId xmlns:a16="http://schemas.microsoft.com/office/drawing/2014/main" xmlns="" id="{20D77734-DF9D-40CE-839B-BD4863C1A4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648"/>
                <a:ext cx="480" cy="432"/>
              </a:xfrm>
              <a:prstGeom prst="rect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1" name="AutoShape 7">
                <a:extLst>
                  <a:ext uri="{FF2B5EF4-FFF2-40B4-BE49-F238E27FC236}">
                    <a16:creationId xmlns:a16="http://schemas.microsoft.com/office/drawing/2014/main" xmlns="" id="{26E07B23-2266-4B66-AF8E-02880F97E7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840"/>
                <a:ext cx="240" cy="96"/>
              </a:xfrm>
              <a:prstGeom prst="righ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2" name="AutoShape 8">
                <a:extLst>
                  <a:ext uri="{FF2B5EF4-FFF2-40B4-BE49-F238E27FC236}">
                    <a16:creationId xmlns:a16="http://schemas.microsoft.com/office/drawing/2014/main" xmlns="" id="{C0900DFC-C152-43B8-A82E-AF6C40FDFA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8" y="3840"/>
                <a:ext cx="240" cy="96"/>
              </a:xfrm>
              <a:prstGeom prst="lef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" name="Text Box 9">
              <a:extLst>
                <a:ext uri="{FF2B5EF4-FFF2-40B4-BE49-F238E27FC236}">
                  <a16:creationId xmlns:a16="http://schemas.microsoft.com/office/drawing/2014/main" xmlns="" id="{348C07F9-7005-460A-91D6-5EE1CE3D40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1" y="3648"/>
              <a:ext cx="1441" cy="219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MAIN MANAGEMENT</a:t>
              </a:r>
              <a:endParaRPr kumimoji="0" lang="es-ES_tradnl" altLang="es-AR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9" name="Text Box 10">
              <a:extLst>
                <a:ext uri="{FF2B5EF4-FFF2-40B4-BE49-F238E27FC236}">
                  <a16:creationId xmlns:a16="http://schemas.microsoft.com/office/drawing/2014/main" xmlns="" id="{DF5235F4-5FC0-4BE8-93CB-E314B92925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840"/>
              <a:ext cx="1440" cy="197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2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carlosmedico@gmail.com</a:t>
              </a:r>
              <a:endParaRPr kumimoji="0" lang="es-ES_tradnl" altLang="es-A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757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8C02C95-B2E3-49A2-BE69-031FCCD745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616270"/>
            <a:ext cx="10972800" cy="2126932"/>
          </a:xfrm>
          <a:solidFill>
            <a:srgbClr val="00B0F0"/>
          </a:solidFill>
        </p:spPr>
        <p:txBody>
          <a:bodyPr/>
          <a:lstStyle/>
          <a:p>
            <a:endParaRPr lang="es-AR" dirty="0"/>
          </a:p>
          <a:p>
            <a:r>
              <a:rPr lang="es-AR" dirty="0"/>
              <a:t>EL ESQUEMA FUNCIONAL DEL INDUSTRIALISMO QUEBRO LA UNIDAD HOGAR FRATERNIDAD</a:t>
            </a:r>
          </a:p>
          <a:p>
            <a:endParaRPr lang="es-AR" dirty="0"/>
          </a:p>
          <a:p>
            <a:endParaRPr lang="es-AR" dirty="0"/>
          </a:p>
          <a:p>
            <a:endParaRPr lang="es-AR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A07A1E7F-C8E0-4A00-9EED-D4B6EB1C2733}"/>
              </a:ext>
            </a:extLst>
          </p:cNvPr>
          <p:cNvSpPr txBox="1"/>
          <p:nvPr/>
        </p:nvSpPr>
        <p:spPr>
          <a:xfrm>
            <a:off x="609600" y="3193774"/>
            <a:ext cx="109728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AR" sz="3200" dirty="0">
                <a:solidFill>
                  <a:srgbClr val="FFFF00"/>
                </a:solidFill>
              </a:rPr>
              <a:t>INSTALO LA CARENCIA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66018961-6936-4704-97E1-F0F1E56A5ED8}"/>
              </a:ext>
            </a:extLst>
          </p:cNvPr>
          <p:cNvSpPr txBox="1"/>
          <p:nvPr/>
        </p:nvSpPr>
        <p:spPr>
          <a:xfrm>
            <a:off x="609600" y="4229121"/>
            <a:ext cx="109728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AR" sz="3200" dirty="0">
                <a:solidFill>
                  <a:srgbClr val="FFFF00"/>
                </a:solidFill>
              </a:rPr>
              <a:t>NATURALIZO LA POBREZA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C69A7421-622B-4277-BF4F-B19B44F6D828}"/>
              </a:ext>
            </a:extLst>
          </p:cNvPr>
          <p:cNvSpPr txBox="1"/>
          <p:nvPr/>
        </p:nvSpPr>
        <p:spPr>
          <a:xfrm>
            <a:off x="609600" y="5274365"/>
            <a:ext cx="103632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AR" sz="3200" dirty="0">
                <a:solidFill>
                  <a:srgbClr val="FFFF00"/>
                </a:solidFill>
              </a:rPr>
              <a:t>IMPULSO LA EXCLUSION</a:t>
            </a:r>
          </a:p>
        </p:txBody>
      </p:sp>
      <p:grpSp>
        <p:nvGrpSpPr>
          <p:cNvPr id="7" name="Group 4">
            <a:extLst>
              <a:ext uri="{FF2B5EF4-FFF2-40B4-BE49-F238E27FC236}">
                <a16:creationId xmlns:a16="http://schemas.microsoft.com/office/drawing/2014/main" xmlns="" id="{16CF4E20-E289-4918-962E-D8ED9E8C987C}"/>
              </a:ext>
            </a:extLst>
          </p:cNvPr>
          <p:cNvGrpSpPr>
            <a:grpSpLocks/>
          </p:cNvGrpSpPr>
          <p:nvPr/>
        </p:nvGrpSpPr>
        <p:grpSpPr bwMode="auto">
          <a:xfrm>
            <a:off x="9127433" y="6248400"/>
            <a:ext cx="2743200" cy="541338"/>
            <a:chOff x="3408" y="3648"/>
            <a:chExt cx="1824" cy="389"/>
          </a:xfrm>
        </p:grpSpPr>
        <p:grpSp>
          <p:nvGrpSpPr>
            <p:cNvPr id="8" name="Group 5">
              <a:extLst>
                <a:ext uri="{FF2B5EF4-FFF2-40B4-BE49-F238E27FC236}">
                  <a16:creationId xmlns:a16="http://schemas.microsoft.com/office/drawing/2014/main" xmlns="" id="{0D12AA88-3F00-4952-9817-A2F1F6B106A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8" y="3648"/>
              <a:ext cx="384" cy="384"/>
              <a:chOff x="3408" y="3648"/>
              <a:chExt cx="480" cy="432"/>
            </a:xfrm>
          </p:grpSpPr>
          <p:sp>
            <p:nvSpPr>
              <p:cNvPr id="11" name="Rectangle 6">
                <a:extLst>
                  <a:ext uri="{FF2B5EF4-FFF2-40B4-BE49-F238E27FC236}">
                    <a16:creationId xmlns:a16="http://schemas.microsoft.com/office/drawing/2014/main" xmlns="" id="{63CC5A5E-381A-4C57-A8DF-38A2260555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648"/>
                <a:ext cx="480" cy="432"/>
              </a:xfrm>
              <a:prstGeom prst="rect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2" name="AutoShape 7">
                <a:extLst>
                  <a:ext uri="{FF2B5EF4-FFF2-40B4-BE49-F238E27FC236}">
                    <a16:creationId xmlns:a16="http://schemas.microsoft.com/office/drawing/2014/main" xmlns="" id="{E35859E6-05E0-4E79-8EA0-7A76197C80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840"/>
                <a:ext cx="240" cy="96"/>
              </a:xfrm>
              <a:prstGeom prst="righ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3" name="AutoShape 8">
                <a:extLst>
                  <a:ext uri="{FF2B5EF4-FFF2-40B4-BE49-F238E27FC236}">
                    <a16:creationId xmlns:a16="http://schemas.microsoft.com/office/drawing/2014/main" xmlns="" id="{FCAEB7C5-7C8A-4EEC-A3F9-F80DADD20E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8" y="3840"/>
                <a:ext cx="240" cy="96"/>
              </a:xfrm>
              <a:prstGeom prst="lef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9" name="Text Box 9">
              <a:extLst>
                <a:ext uri="{FF2B5EF4-FFF2-40B4-BE49-F238E27FC236}">
                  <a16:creationId xmlns:a16="http://schemas.microsoft.com/office/drawing/2014/main" xmlns="" id="{5DF3854E-BC1E-4522-9E5B-6136025D45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1" y="3648"/>
              <a:ext cx="1441" cy="219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MAIN MANAGEMENT</a:t>
              </a:r>
              <a:endParaRPr kumimoji="0" lang="es-ES_tradnl" altLang="es-AR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10" name="Text Box 10">
              <a:extLst>
                <a:ext uri="{FF2B5EF4-FFF2-40B4-BE49-F238E27FC236}">
                  <a16:creationId xmlns:a16="http://schemas.microsoft.com/office/drawing/2014/main" xmlns="" id="{3AFBF352-85DD-4564-BB21-49355A426C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840"/>
              <a:ext cx="1440" cy="197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2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carlosmedico@gmail.com</a:t>
              </a:r>
              <a:endParaRPr kumimoji="0" lang="es-ES_tradnl" altLang="es-A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9327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5" grpId="0" animBg="1"/>
      <p:bldP spid="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2F3151F-221F-4A22-9BF2-485FA0192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INDUSTRIALISMO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375B34E9-1370-43E3-9F80-D3C0174AD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1328529"/>
          </a:xfrm>
        </p:spPr>
        <p:txBody>
          <a:bodyPr/>
          <a:lstStyle/>
          <a:p>
            <a:r>
              <a:rPr lang="es-AR" dirty="0"/>
              <a:t>EL ESQUEMA DE ABASTECIMIENTO SE DIVIDIO EN DOS FASES ESPECIALIZADAS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0B96EB80-980B-4822-A02C-B59DC1F7671C}"/>
              </a:ext>
            </a:extLst>
          </p:cNvPr>
          <p:cNvSpPr txBox="1"/>
          <p:nvPr/>
        </p:nvSpPr>
        <p:spPr>
          <a:xfrm>
            <a:off x="1086678" y="3429000"/>
            <a:ext cx="4797287" cy="5847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s-AR" sz="3200" dirty="0">
                <a:solidFill>
                  <a:srgbClr val="FFFF00"/>
                </a:solidFill>
              </a:rPr>
              <a:t>PRODUCCION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67F5E1DD-9040-4058-A987-87BE2D8E4CFB}"/>
              </a:ext>
            </a:extLst>
          </p:cNvPr>
          <p:cNvSpPr txBox="1"/>
          <p:nvPr/>
        </p:nvSpPr>
        <p:spPr>
          <a:xfrm>
            <a:off x="6486946" y="3422376"/>
            <a:ext cx="4797287" cy="5847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s-AR" sz="3200" dirty="0">
                <a:solidFill>
                  <a:srgbClr val="FFFF00"/>
                </a:solidFill>
              </a:rPr>
              <a:t>LOGISTICA</a:t>
            </a:r>
          </a:p>
        </p:txBody>
      </p:sp>
      <p:grpSp>
        <p:nvGrpSpPr>
          <p:cNvPr id="8" name="Group 4">
            <a:extLst>
              <a:ext uri="{FF2B5EF4-FFF2-40B4-BE49-F238E27FC236}">
                <a16:creationId xmlns:a16="http://schemas.microsoft.com/office/drawing/2014/main" xmlns="" id="{0A4E9887-F323-4453-80D8-3C211A72EC85}"/>
              </a:ext>
            </a:extLst>
          </p:cNvPr>
          <p:cNvGrpSpPr>
            <a:grpSpLocks/>
          </p:cNvGrpSpPr>
          <p:nvPr/>
        </p:nvGrpSpPr>
        <p:grpSpPr bwMode="auto">
          <a:xfrm>
            <a:off x="9167190" y="6248400"/>
            <a:ext cx="2743200" cy="541338"/>
            <a:chOff x="3408" y="3648"/>
            <a:chExt cx="1824" cy="389"/>
          </a:xfrm>
        </p:grpSpPr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xmlns="" id="{74643189-F4D8-409A-B3EE-D082A1F7F6E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8" y="3648"/>
              <a:ext cx="384" cy="384"/>
              <a:chOff x="3408" y="3648"/>
              <a:chExt cx="480" cy="432"/>
            </a:xfrm>
          </p:grpSpPr>
          <p:sp>
            <p:nvSpPr>
              <p:cNvPr id="12" name="Rectangle 6">
                <a:extLst>
                  <a:ext uri="{FF2B5EF4-FFF2-40B4-BE49-F238E27FC236}">
                    <a16:creationId xmlns:a16="http://schemas.microsoft.com/office/drawing/2014/main" xmlns="" id="{E493F832-FBBD-4808-B32B-102C0C3D36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648"/>
                <a:ext cx="480" cy="432"/>
              </a:xfrm>
              <a:prstGeom prst="rect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3" name="AutoShape 7">
                <a:extLst>
                  <a:ext uri="{FF2B5EF4-FFF2-40B4-BE49-F238E27FC236}">
                    <a16:creationId xmlns:a16="http://schemas.microsoft.com/office/drawing/2014/main" xmlns="" id="{DA4AA731-BA8A-42B3-92AF-9C71B811C9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840"/>
                <a:ext cx="240" cy="96"/>
              </a:xfrm>
              <a:prstGeom prst="righ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4" name="AutoShape 8">
                <a:extLst>
                  <a:ext uri="{FF2B5EF4-FFF2-40B4-BE49-F238E27FC236}">
                    <a16:creationId xmlns:a16="http://schemas.microsoft.com/office/drawing/2014/main" xmlns="" id="{0AE822AE-8167-4ECA-A418-7E45463971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8" y="3840"/>
                <a:ext cx="240" cy="96"/>
              </a:xfrm>
              <a:prstGeom prst="lef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0" name="Text Box 9">
              <a:extLst>
                <a:ext uri="{FF2B5EF4-FFF2-40B4-BE49-F238E27FC236}">
                  <a16:creationId xmlns:a16="http://schemas.microsoft.com/office/drawing/2014/main" xmlns="" id="{E624F374-2F46-48F6-B005-184A5763D5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1" y="3648"/>
              <a:ext cx="1441" cy="219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MAIN MANAGEMENT</a:t>
              </a:r>
              <a:endParaRPr kumimoji="0" lang="es-ES_tradnl" altLang="es-AR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11" name="Text Box 10">
              <a:extLst>
                <a:ext uri="{FF2B5EF4-FFF2-40B4-BE49-F238E27FC236}">
                  <a16:creationId xmlns:a16="http://schemas.microsoft.com/office/drawing/2014/main" xmlns="" id="{5EBCE1B9-4B1E-415F-9593-94CD61940A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840"/>
              <a:ext cx="1440" cy="197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2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carlosmedico@gmail.com</a:t>
              </a:r>
              <a:endParaRPr kumimoji="0" lang="es-ES_tradnl" altLang="es-A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1815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2F3151F-221F-4A22-9BF2-485FA0192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82396"/>
          </a:xfrm>
        </p:spPr>
        <p:txBody>
          <a:bodyPr/>
          <a:lstStyle/>
          <a:p>
            <a:r>
              <a:rPr lang="es-AR" dirty="0"/>
              <a:t>TECNOPRODUCTIVISMO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375B34E9-1370-43E3-9F80-D3C0174AD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35161"/>
            <a:ext cx="10972800" cy="1328529"/>
          </a:xfrm>
          <a:solidFill>
            <a:schemeClr val="accent6"/>
          </a:solidFill>
        </p:spPr>
        <p:txBody>
          <a:bodyPr/>
          <a:lstStyle/>
          <a:p>
            <a:pPr algn="ctr"/>
            <a:r>
              <a:rPr lang="es-AR" b="1" dirty="0">
                <a:solidFill>
                  <a:srgbClr val="FFFF00"/>
                </a:solidFill>
              </a:rPr>
              <a:t>TIENDE A QUEBRAR EL ESQUEMA DE ABASTECIMIENTO ESPECIALIZADO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0B96EB80-980B-4822-A02C-B59DC1F7671C}"/>
              </a:ext>
            </a:extLst>
          </p:cNvPr>
          <p:cNvSpPr txBox="1"/>
          <p:nvPr/>
        </p:nvSpPr>
        <p:spPr>
          <a:xfrm>
            <a:off x="1086678" y="4846985"/>
            <a:ext cx="4797287" cy="1077218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PRODUCCION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AR" sz="3200" dirty="0">
                <a:solidFill>
                  <a:srgbClr val="FFFF00"/>
                </a:solidFill>
                <a:latin typeface="Arial"/>
              </a:rPr>
              <a:t>ADITIVA</a:t>
            </a:r>
            <a:endParaRPr kumimoji="0" lang="es-AR" sz="32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67F5E1DD-9040-4058-A987-87BE2D8E4CFB}"/>
              </a:ext>
            </a:extLst>
          </p:cNvPr>
          <p:cNvSpPr txBox="1"/>
          <p:nvPr/>
        </p:nvSpPr>
        <p:spPr>
          <a:xfrm>
            <a:off x="6486946" y="4893376"/>
            <a:ext cx="4797287" cy="1077218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LOGISTICA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AR" sz="3200" dirty="0">
                <a:solidFill>
                  <a:srgbClr val="FFFF00"/>
                </a:solidFill>
                <a:latin typeface="Arial"/>
              </a:rPr>
              <a:t>          ?</a:t>
            </a:r>
            <a:endParaRPr kumimoji="0" lang="es-AR" sz="32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877C7514-DEF5-495D-ACF2-F9738C93DE6A}"/>
              </a:ext>
            </a:extLst>
          </p:cNvPr>
          <p:cNvSpPr txBox="1"/>
          <p:nvPr/>
        </p:nvSpPr>
        <p:spPr>
          <a:xfrm>
            <a:off x="1086678" y="2862469"/>
            <a:ext cx="9952383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AR" sz="3200" dirty="0"/>
              <a:t>LA DESCENTRALIZACION FACILITA                               LA DIVERSIDAD Y LA MASIVIDAD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04D34E66-B42E-471A-B3C3-34976EB791E5}"/>
              </a:ext>
            </a:extLst>
          </p:cNvPr>
          <p:cNvSpPr txBox="1"/>
          <p:nvPr/>
        </p:nvSpPr>
        <p:spPr>
          <a:xfrm>
            <a:off x="1086677" y="4055165"/>
            <a:ext cx="98463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dirty="0"/>
              <a:t>RECUPERA EL VALOR DE LA INCLUSION</a:t>
            </a:r>
          </a:p>
        </p:txBody>
      </p:sp>
      <p:grpSp>
        <p:nvGrpSpPr>
          <p:cNvPr id="8" name="Group 4">
            <a:extLst>
              <a:ext uri="{FF2B5EF4-FFF2-40B4-BE49-F238E27FC236}">
                <a16:creationId xmlns:a16="http://schemas.microsoft.com/office/drawing/2014/main" xmlns="" id="{FA242E0E-4F4E-483D-87B9-AA7165604D1C}"/>
              </a:ext>
            </a:extLst>
          </p:cNvPr>
          <p:cNvGrpSpPr>
            <a:grpSpLocks/>
          </p:cNvGrpSpPr>
          <p:nvPr/>
        </p:nvGrpSpPr>
        <p:grpSpPr bwMode="auto">
          <a:xfrm>
            <a:off x="9153940" y="6248400"/>
            <a:ext cx="2743200" cy="541338"/>
            <a:chOff x="3408" y="3648"/>
            <a:chExt cx="1824" cy="389"/>
          </a:xfrm>
        </p:grpSpPr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xmlns="" id="{FD873BCC-5ABF-4F2E-A6F5-5C31D955218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8" y="3648"/>
              <a:ext cx="384" cy="384"/>
              <a:chOff x="3408" y="3648"/>
              <a:chExt cx="480" cy="432"/>
            </a:xfrm>
          </p:grpSpPr>
          <p:sp>
            <p:nvSpPr>
              <p:cNvPr id="12" name="Rectangle 6">
                <a:extLst>
                  <a:ext uri="{FF2B5EF4-FFF2-40B4-BE49-F238E27FC236}">
                    <a16:creationId xmlns:a16="http://schemas.microsoft.com/office/drawing/2014/main" xmlns="" id="{AE376ABB-0B15-4CE1-9E1D-26201D3DBD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648"/>
                <a:ext cx="480" cy="432"/>
              </a:xfrm>
              <a:prstGeom prst="rect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3" name="AutoShape 7">
                <a:extLst>
                  <a:ext uri="{FF2B5EF4-FFF2-40B4-BE49-F238E27FC236}">
                    <a16:creationId xmlns:a16="http://schemas.microsoft.com/office/drawing/2014/main" xmlns="" id="{522670E6-A5FE-41C6-8B4B-357F33351A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840"/>
                <a:ext cx="240" cy="96"/>
              </a:xfrm>
              <a:prstGeom prst="righ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4" name="AutoShape 8">
                <a:extLst>
                  <a:ext uri="{FF2B5EF4-FFF2-40B4-BE49-F238E27FC236}">
                    <a16:creationId xmlns:a16="http://schemas.microsoft.com/office/drawing/2014/main" xmlns="" id="{31148129-449E-4AE8-B9E8-4C634C6C54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8" y="3840"/>
                <a:ext cx="240" cy="96"/>
              </a:xfrm>
              <a:prstGeom prst="lef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0" name="Text Box 9">
              <a:extLst>
                <a:ext uri="{FF2B5EF4-FFF2-40B4-BE49-F238E27FC236}">
                  <a16:creationId xmlns:a16="http://schemas.microsoft.com/office/drawing/2014/main" xmlns="" id="{0D32502B-B4BE-42AC-A582-D7F42B257C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1" y="3648"/>
              <a:ext cx="1441" cy="219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MAIN MANAGEMENT</a:t>
              </a:r>
              <a:endParaRPr kumimoji="0" lang="es-ES_tradnl" altLang="es-AR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11" name="Text Box 10">
              <a:extLst>
                <a:ext uri="{FF2B5EF4-FFF2-40B4-BE49-F238E27FC236}">
                  <a16:creationId xmlns:a16="http://schemas.microsoft.com/office/drawing/2014/main" xmlns="" id="{D2DC01D5-922A-4579-B7BE-30C54ED7FC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840"/>
              <a:ext cx="1440" cy="197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2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carlosmedico@gmail.com</a:t>
              </a:r>
              <a:endParaRPr kumimoji="0" lang="es-ES_tradnl" altLang="es-A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14665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5" grpId="0" animBg="1"/>
      <p:bldP spid="6" grpId="0" animBg="1"/>
      <p:bldP spid="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6409C6A-0D02-4CA2-8050-7F130CFD0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TECNOPRODUCTIVISMO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409E0132-5E39-4B79-9A10-8A4286AD1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758686"/>
          </a:xfrm>
          <a:solidFill>
            <a:srgbClr val="00B050"/>
          </a:solidFill>
        </p:spPr>
        <p:txBody>
          <a:bodyPr/>
          <a:lstStyle/>
          <a:p>
            <a:pPr algn="ctr"/>
            <a:r>
              <a:rPr lang="es-AR" dirty="0"/>
              <a:t>ACTIVA DESARROLLOS MULTICULTURALES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2586DE88-063B-466C-B30D-304B8AFCE0D8}"/>
              </a:ext>
            </a:extLst>
          </p:cNvPr>
          <p:cNvSpPr txBox="1"/>
          <p:nvPr/>
        </p:nvSpPr>
        <p:spPr>
          <a:xfrm>
            <a:off x="609600" y="2888974"/>
            <a:ext cx="10972800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3200" dirty="0"/>
              <a:t>APARICION DEL RIESGO DE LA OBSOLESCENCIA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ECA06EAD-27CD-4527-AE99-6191AA41E356}"/>
              </a:ext>
            </a:extLst>
          </p:cNvPr>
          <p:cNvSpPr txBox="1"/>
          <p:nvPr/>
        </p:nvSpPr>
        <p:spPr>
          <a:xfrm>
            <a:off x="609600" y="4003835"/>
            <a:ext cx="10972800" cy="58477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3200" dirty="0"/>
              <a:t>SUJETOS APRENDIDOS – JOVENES – EXITOSOS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113B56AF-4179-400C-9B9F-1C83A88B126B}"/>
              </a:ext>
            </a:extLst>
          </p:cNvPr>
          <p:cNvSpPr txBox="1"/>
          <p:nvPr/>
        </p:nvSpPr>
        <p:spPr>
          <a:xfrm>
            <a:off x="3048000" y="5118696"/>
            <a:ext cx="4837043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AR" sz="3200" b="1" dirty="0">
                <a:solidFill>
                  <a:srgbClr val="FFFF00"/>
                </a:solidFill>
              </a:rPr>
              <a:t>NO NECESARIOS</a:t>
            </a:r>
          </a:p>
        </p:txBody>
      </p:sp>
      <p:grpSp>
        <p:nvGrpSpPr>
          <p:cNvPr id="7" name="Group 4">
            <a:extLst>
              <a:ext uri="{FF2B5EF4-FFF2-40B4-BE49-F238E27FC236}">
                <a16:creationId xmlns:a16="http://schemas.microsoft.com/office/drawing/2014/main" xmlns="" id="{05E90F2E-0DEF-4B9E-8E40-0704648ADB90}"/>
              </a:ext>
            </a:extLst>
          </p:cNvPr>
          <p:cNvGrpSpPr>
            <a:grpSpLocks/>
          </p:cNvGrpSpPr>
          <p:nvPr/>
        </p:nvGrpSpPr>
        <p:grpSpPr bwMode="auto">
          <a:xfrm>
            <a:off x="9153936" y="6248400"/>
            <a:ext cx="2743200" cy="541338"/>
            <a:chOff x="3408" y="3648"/>
            <a:chExt cx="1824" cy="389"/>
          </a:xfrm>
        </p:grpSpPr>
        <p:grpSp>
          <p:nvGrpSpPr>
            <p:cNvPr id="8" name="Group 5">
              <a:extLst>
                <a:ext uri="{FF2B5EF4-FFF2-40B4-BE49-F238E27FC236}">
                  <a16:creationId xmlns:a16="http://schemas.microsoft.com/office/drawing/2014/main" xmlns="" id="{05A6D510-52B6-45BA-8D0A-A19A87274ED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8" y="3648"/>
              <a:ext cx="384" cy="384"/>
              <a:chOff x="3408" y="3648"/>
              <a:chExt cx="480" cy="432"/>
            </a:xfrm>
          </p:grpSpPr>
          <p:sp>
            <p:nvSpPr>
              <p:cNvPr id="11" name="Rectangle 6">
                <a:extLst>
                  <a:ext uri="{FF2B5EF4-FFF2-40B4-BE49-F238E27FC236}">
                    <a16:creationId xmlns:a16="http://schemas.microsoft.com/office/drawing/2014/main" xmlns="" id="{DD139B8D-919E-472B-8CDA-9F41A0044D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648"/>
                <a:ext cx="480" cy="432"/>
              </a:xfrm>
              <a:prstGeom prst="rect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2" name="AutoShape 7">
                <a:extLst>
                  <a:ext uri="{FF2B5EF4-FFF2-40B4-BE49-F238E27FC236}">
                    <a16:creationId xmlns:a16="http://schemas.microsoft.com/office/drawing/2014/main" xmlns="" id="{A04284FA-4F91-4B67-A4FB-B81356AD98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840"/>
                <a:ext cx="240" cy="96"/>
              </a:xfrm>
              <a:prstGeom prst="righ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3" name="AutoShape 8">
                <a:extLst>
                  <a:ext uri="{FF2B5EF4-FFF2-40B4-BE49-F238E27FC236}">
                    <a16:creationId xmlns:a16="http://schemas.microsoft.com/office/drawing/2014/main" xmlns="" id="{AF071C88-1FD5-49A9-841D-298D7A0853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8" y="3840"/>
                <a:ext cx="240" cy="96"/>
              </a:xfrm>
              <a:prstGeom prst="lef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9" name="Text Box 9">
              <a:extLst>
                <a:ext uri="{FF2B5EF4-FFF2-40B4-BE49-F238E27FC236}">
                  <a16:creationId xmlns:a16="http://schemas.microsoft.com/office/drawing/2014/main" xmlns="" id="{F6E43981-1E89-40DB-B796-7A25BDFB6F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1" y="3648"/>
              <a:ext cx="1441" cy="219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MAIN MANAGEMENT</a:t>
              </a:r>
              <a:endParaRPr kumimoji="0" lang="es-ES_tradnl" altLang="es-AR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10" name="Text Box 10">
              <a:extLst>
                <a:ext uri="{FF2B5EF4-FFF2-40B4-BE49-F238E27FC236}">
                  <a16:creationId xmlns:a16="http://schemas.microsoft.com/office/drawing/2014/main" xmlns="" id="{D004BF8C-3EFE-4ABE-8055-37541EF65F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840"/>
              <a:ext cx="1440" cy="197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2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carlosmedico@gmail.com</a:t>
              </a:r>
              <a:endParaRPr kumimoji="0" lang="es-ES_tradnl" altLang="es-A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2682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5" grpId="0" animBg="1"/>
      <p:bldP spid="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DEDB1C5A-C595-48C3-8190-888099326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1249016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es-AR" sz="6600" b="1" dirty="0"/>
              <a:t>ANTROPOGOGIA</a:t>
            </a:r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xmlns="" id="{476CA5CF-E267-44CA-8F1C-932F7EEB5450}"/>
              </a:ext>
            </a:extLst>
          </p:cNvPr>
          <p:cNvGrpSpPr>
            <a:grpSpLocks/>
          </p:cNvGrpSpPr>
          <p:nvPr/>
        </p:nvGrpSpPr>
        <p:grpSpPr bwMode="auto">
          <a:xfrm>
            <a:off x="9193700" y="6248400"/>
            <a:ext cx="2743200" cy="541338"/>
            <a:chOff x="3408" y="3648"/>
            <a:chExt cx="1824" cy="389"/>
          </a:xfrm>
        </p:grpSpPr>
        <p:grpSp>
          <p:nvGrpSpPr>
            <p:cNvPr id="5" name="Group 5">
              <a:extLst>
                <a:ext uri="{FF2B5EF4-FFF2-40B4-BE49-F238E27FC236}">
                  <a16:creationId xmlns:a16="http://schemas.microsoft.com/office/drawing/2014/main" xmlns="" id="{F8F96550-4EFE-4A82-B606-3E2F7FD538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8" y="3648"/>
              <a:ext cx="384" cy="384"/>
              <a:chOff x="3408" y="3648"/>
              <a:chExt cx="480" cy="432"/>
            </a:xfrm>
          </p:grpSpPr>
          <p:sp>
            <p:nvSpPr>
              <p:cNvPr id="8" name="Rectangle 6">
                <a:extLst>
                  <a:ext uri="{FF2B5EF4-FFF2-40B4-BE49-F238E27FC236}">
                    <a16:creationId xmlns:a16="http://schemas.microsoft.com/office/drawing/2014/main" xmlns="" id="{5DC5196C-ACD8-47F5-84AF-AB6E880B10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648"/>
                <a:ext cx="480" cy="432"/>
              </a:xfrm>
              <a:prstGeom prst="rect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9" name="AutoShape 7">
                <a:extLst>
                  <a:ext uri="{FF2B5EF4-FFF2-40B4-BE49-F238E27FC236}">
                    <a16:creationId xmlns:a16="http://schemas.microsoft.com/office/drawing/2014/main" xmlns="" id="{9CB296E2-E9F2-415A-A0A6-7614808F52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840"/>
                <a:ext cx="240" cy="96"/>
              </a:xfrm>
              <a:prstGeom prst="righ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0" name="AutoShape 8">
                <a:extLst>
                  <a:ext uri="{FF2B5EF4-FFF2-40B4-BE49-F238E27FC236}">
                    <a16:creationId xmlns:a16="http://schemas.microsoft.com/office/drawing/2014/main" xmlns="" id="{8EC914CF-5E04-4018-8C94-99F9D62D1A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8" y="3840"/>
                <a:ext cx="240" cy="96"/>
              </a:xfrm>
              <a:prstGeom prst="lef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6" name="Text Box 9">
              <a:extLst>
                <a:ext uri="{FF2B5EF4-FFF2-40B4-BE49-F238E27FC236}">
                  <a16:creationId xmlns:a16="http://schemas.microsoft.com/office/drawing/2014/main" xmlns="" id="{85C0F1B2-6F89-432E-9EA2-54ADF9C7EE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1" y="3648"/>
              <a:ext cx="1441" cy="219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MAIN MANAGEMENT</a:t>
              </a:r>
              <a:endParaRPr kumimoji="0" lang="es-ES_tradnl" altLang="es-AR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7" name="Text Box 10">
              <a:extLst>
                <a:ext uri="{FF2B5EF4-FFF2-40B4-BE49-F238E27FC236}">
                  <a16:creationId xmlns:a16="http://schemas.microsoft.com/office/drawing/2014/main" xmlns="" id="{29F1D361-7E8A-443F-B0D3-AEA00D39BF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840"/>
              <a:ext cx="1440" cy="197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2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carlosmedico@gmail.com</a:t>
              </a:r>
              <a:endParaRPr kumimoji="0" lang="es-ES_tradnl" altLang="es-A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FA5FA5C4-624B-4879-9A2D-F0C299BF93FB}"/>
              </a:ext>
            </a:extLst>
          </p:cNvPr>
          <p:cNvSpPr txBox="1"/>
          <p:nvPr/>
        </p:nvSpPr>
        <p:spPr>
          <a:xfrm>
            <a:off x="2027583" y="3429000"/>
            <a:ext cx="7742129" cy="707886"/>
          </a:xfrm>
          <a:prstGeom prst="rect">
            <a:avLst/>
          </a:prstGeom>
          <a:noFill/>
          <a:ln w="57150"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4000" dirty="0"/>
              <a:t>DECONSTRUCCION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373FC9E1-916F-4455-A352-EE8663AC7687}"/>
              </a:ext>
            </a:extLst>
          </p:cNvPr>
          <p:cNvSpPr txBox="1"/>
          <p:nvPr/>
        </p:nvSpPr>
        <p:spPr>
          <a:xfrm>
            <a:off x="2027583" y="4571999"/>
            <a:ext cx="76332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4000" dirty="0"/>
              <a:t>DESESTRUCTURACION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4A229982-B8D3-4C0C-A670-3628F6DE5B29}"/>
              </a:ext>
            </a:extLst>
          </p:cNvPr>
          <p:cNvSpPr txBox="1"/>
          <p:nvPr/>
        </p:nvSpPr>
        <p:spPr>
          <a:xfrm>
            <a:off x="2027583" y="5714998"/>
            <a:ext cx="76332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4000" dirty="0"/>
              <a:t>DESAPRENDIZAJE</a:t>
            </a:r>
          </a:p>
        </p:txBody>
      </p:sp>
    </p:spTree>
    <p:extLst>
      <p:ext uri="{BB962C8B-B14F-4D97-AF65-F5344CB8AC3E}">
        <p14:creationId xmlns:p14="http://schemas.microsoft.com/office/powerpoint/2010/main" val="337796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1" grpId="0" animBg="1"/>
      <p:bldP spid="12" grpId="0"/>
      <p:bldP spid="1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D793B4C1-7313-47C1-B100-4123ACCDF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020958"/>
            <a:ext cx="10972800" cy="2564294"/>
          </a:xfrm>
          <a:solidFill>
            <a:srgbClr val="92D050"/>
          </a:solidFill>
        </p:spPr>
        <p:txBody>
          <a:bodyPr/>
          <a:lstStyle/>
          <a:p>
            <a:pPr algn="ctr"/>
            <a:endParaRPr lang="es-AR" sz="4000" dirty="0"/>
          </a:p>
          <a:p>
            <a:pPr algn="ctr"/>
            <a:r>
              <a:rPr lang="es-AR" sz="4000" dirty="0"/>
              <a:t>RIESGO DE CATASTROFE ORGANIZACIONAL Y EMOCIONAL</a:t>
            </a:r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xmlns="" id="{DEFD8436-088A-4855-A29B-B3E375D3F1D5}"/>
              </a:ext>
            </a:extLst>
          </p:cNvPr>
          <p:cNvGrpSpPr>
            <a:grpSpLocks/>
          </p:cNvGrpSpPr>
          <p:nvPr/>
        </p:nvGrpSpPr>
        <p:grpSpPr bwMode="auto">
          <a:xfrm>
            <a:off x="9153938" y="6248400"/>
            <a:ext cx="2743200" cy="541338"/>
            <a:chOff x="3408" y="3648"/>
            <a:chExt cx="1824" cy="389"/>
          </a:xfrm>
        </p:grpSpPr>
        <p:grpSp>
          <p:nvGrpSpPr>
            <p:cNvPr id="5" name="Group 5">
              <a:extLst>
                <a:ext uri="{FF2B5EF4-FFF2-40B4-BE49-F238E27FC236}">
                  <a16:creationId xmlns:a16="http://schemas.microsoft.com/office/drawing/2014/main" xmlns="" id="{123940B8-4984-4255-AA9B-11DDCFFC68D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8" y="3648"/>
              <a:ext cx="384" cy="384"/>
              <a:chOff x="3408" y="3648"/>
              <a:chExt cx="480" cy="432"/>
            </a:xfrm>
          </p:grpSpPr>
          <p:sp>
            <p:nvSpPr>
              <p:cNvPr id="8" name="Rectangle 6">
                <a:extLst>
                  <a:ext uri="{FF2B5EF4-FFF2-40B4-BE49-F238E27FC236}">
                    <a16:creationId xmlns:a16="http://schemas.microsoft.com/office/drawing/2014/main" xmlns="" id="{26C728E9-08D6-43C2-A81C-DABD6E2602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648"/>
                <a:ext cx="480" cy="432"/>
              </a:xfrm>
              <a:prstGeom prst="rect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9" name="AutoShape 7">
                <a:extLst>
                  <a:ext uri="{FF2B5EF4-FFF2-40B4-BE49-F238E27FC236}">
                    <a16:creationId xmlns:a16="http://schemas.microsoft.com/office/drawing/2014/main" xmlns="" id="{F9053AE3-B2A8-47E9-8227-8174A982C7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840"/>
                <a:ext cx="240" cy="96"/>
              </a:xfrm>
              <a:prstGeom prst="righ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0" name="AutoShape 8">
                <a:extLst>
                  <a:ext uri="{FF2B5EF4-FFF2-40B4-BE49-F238E27FC236}">
                    <a16:creationId xmlns:a16="http://schemas.microsoft.com/office/drawing/2014/main" xmlns="" id="{9D751191-B9DD-4371-BE01-BECE62DB99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8" y="3840"/>
                <a:ext cx="240" cy="96"/>
              </a:xfrm>
              <a:prstGeom prst="lef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6" name="Text Box 9">
              <a:extLst>
                <a:ext uri="{FF2B5EF4-FFF2-40B4-BE49-F238E27FC236}">
                  <a16:creationId xmlns:a16="http://schemas.microsoft.com/office/drawing/2014/main" xmlns="" id="{13C0DD45-C340-4215-9412-E410D31672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1" y="3648"/>
              <a:ext cx="1441" cy="219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MAIN MANAGEMENT</a:t>
              </a:r>
              <a:endParaRPr kumimoji="0" lang="es-ES_tradnl" altLang="es-AR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7" name="Text Box 10">
              <a:extLst>
                <a:ext uri="{FF2B5EF4-FFF2-40B4-BE49-F238E27FC236}">
                  <a16:creationId xmlns:a16="http://schemas.microsoft.com/office/drawing/2014/main" xmlns="" id="{76E84C83-8B33-4481-B796-6FEDB12015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840"/>
              <a:ext cx="1440" cy="197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2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carlosmedico@gmail.com</a:t>
              </a:r>
              <a:endParaRPr kumimoji="0" lang="es-ES_tradnl" altLang="es-A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16775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2F08646-21A3-4877-A003-8390CE2AF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TENDENCIAS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BF28139-85D2-4751-A41F-11D1BEC18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41178"/>
            <a:ext cx="10972800" cy="2295938"/>
          </a:xfrm>
          <a:solidFill>
            <a:srgbClr val="FFFF00"/>
          </a:solidFill>
        </p:spPr>
        <p:txBody>
          <a:bodyPr/>
          <a:lstStyle/>
          <a:p>
            <a:pPr algn="r"/>
            <a:r>
              <a:rPr lang="es-AR" dirty="0"/>
              <a:t>TRES FACTORES COMUNES</a:t>
            </a:r>
          </a:p>
          <a:p>
            <a:pPr lvl="1" algn="r"/>
            <a:r>
              <a:rPr lang="es-AR" dirty="0"/>
              <a:t>TIEMPO</a:t>
            </a:r>
          </a:p>
          <a:p>
            <a:pPr lvl="1" algn="r"/>
            <a:r>
              <a:rPr lang="es-AR" dirty="0"/>
              <a:t>LUGAR</a:t>
            </a:r>
          </a:p>
          <a:p>
            <a:pPr lvl="1" algn="r"/>
            <a:r>
              <a:rPr lang="es-AR" dirty="0"/>
              <a:t>RECURSOS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03A8AAD5-5128-4409-A44F-6F9194E9DDD6}"/>
              </a:ext>
            </a:extLst>
          </p:cNvPr>
          <p:cNvSpPr txBox="1"/>
          <p:nvPr/>
        </p:nvSpPr>
        <p:spPr>
          <a:xfrm>
            <a:off x="609600" y="3935896"/>
            <a:ext cx="10972800" cy="206210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3200" dirty="0"/>
              <a:t>TRES PAUTAS FUNCIONALES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AR" sz="3200" dirty="0"/>
              <a:t>EQUILIBRIO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AR" sz="3200" dirty="0"/>
              <a:t>ESTABILIDAD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AR" sz="3200" dirty="0"/>
              <a:t>EQUIDAD ?????????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0CA0744E-A1E8-45B0-A076-91D1F65A4454}"/>
              </a:ext>
            </a:extLst>
          </p:cNvPr>
          <p:cNvGrpSpPr>
            <a:grpSpLocks/>
          </p:cNvGrpSpPr>
          <p:nvPr/>
        </p:nvGrpSpPr>
        <p:grpSpPr bwMode="auto">
          <a:xfrm>
            <a:off x="9153936" y="6248400"/>
            <a:ext cx="2743200" cy="541338"/>
            <a:chOff x="3408" y="3648"/>
            <a:chExt cx="1824" cy="389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xmlns="" id="{35F75D5C-5909-4DCB-864B-2BDCF170648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8" y="3648"/>
              <a:ext cx="384" cy="384"/>
              <a:chOff x="3408" y="3648"/>
              <a:chExt cx="480" cy="432"/>
            </a:xfrm>
          </p:grpSpPr>
          <p:sp>
            <p:nvSpPr>
              <p:cNvPr id="9" name="Rectangle 6">
                <a:extLst>
                  <a:ext uri="{FF2B5EF4-FFF2-40B4-BE49-F238E27FC236}">
                    <a16:creationId xmlns:a16="http://schemas.microsoft.com/office/drawing/2014/main" xmlns="" id="{65159B54-F199-475A-8990-580FEBF265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648"/>
                <a:ext cx="480" cy="432"/>
              </a:xfrm>
              <a:prstGeom prst="rect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0" name="AutoShape 7">
                <a:extLst>
                  <a:ext uri="{FF2B5EF4-FFF2-40B4-BE49-F238E27FC236}">
                    <a16:creationId xmlns:a16="http://schemas.microsoft.com/office/drawing/2014/main" xmlns="" id="{D8040A55-8BFC-47F0-9832-A7B988F048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840"/>
                <a:ext cx="240" cy="96"/>
              </a:xfrm>
              <a:prstGeom prst="righ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1" name="AutoShape 8">
                <a:extLst>
                  <a:ext uri="{FF2B5EF4-FFF2-40B4-BE49-F238E27FC236}">
                    <a16:creationId xmlns:a16="http://schemas.microsoft.com/office/drawing/2014/main" xmlns="" id="{611CBA58-A156-4DB7-AABB-3BBC607405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8" y="3840"/>
                <a:ext cx="240" cy="96"/>
              </a:xfrm>
              <a:prstGeom prst="lef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7" name="Text Box 9">
              <a:extLst>
                <a:ext uri="{FF2B5EF4-FFF2-40B4-BE49-F238E27FC236}">
                  <a16:creationId xmlns:a16="http://schemas.microsoft.com/office/drawing/2014/main" xmlns="" id="{E8A51AAD-0848-460D-9E6E-2ECAE6D9D7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1" y="3648"/>
              <a:ext cx="1441" cy="219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MAIN MANAGEMENT</a:t>
              </a:r>
              <a:endParaRPr kumimoji="0" lang="es-ES_tradnl" altLang="es-AR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8" name="Text Box 10">
              <a:extLst>
                <a:ext uri="{FF2B5EF4-FFF2-40B4-BE49-F238E27FC236}">
                  <a16:creationId xmlns:a16="http://schemas.microsoft.com/office/drawing/2014/main" xmlns="" id="{B7BE65F2-37A8-4A09-B585-2AE1108DA3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840"/>
              <a:ext cx="1440" cy="197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2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carlosmedico@gmail.com</a:t>
              </a:r>
              <a:endParaRPr kumimoji="0" lang="es-ES_tradnl" altLang="es-A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57674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4A8EC044-2B68-4D31-B482-E75C46EEB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738808"/>
            <a:ext cx="10972800" cy="692425"/>
          </a:xfrm>
          <a:solidFill>
            <a:srgbClr val="0070C0"/>
          </a:solidFill>
        </p:spPr>
        <p:txBody>
          <a:bodyPr/>
          <a:lstStyle/>
          <a:p>
            <a:r>
              <a:rPr lang="es-AR" dirty="0">
                <a:solidFill>
                  <a:srgbClr val="FFFF00"/>
                </a:solidFill>
              </a:rPr>
              <a:t>RECUPERAR LA DISCUSION GLOBALIZADA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B9C47A73-906D-4C65-A86F-9488501E8174}"/>
              </a:ext>
            </a:extLst>
          </p:cNvPr>
          <p:cNvSpPr txBox="1"/>
          <p:nvPr/>
        </p:nvSpPr>
        <p:spPr>
          <a:xfrm>
            <a:off x="609600" y="1921569"/>
            <a:ext cx="10972800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3200" dirty="0">
                <a:solidFill>
                  <a:srgbClr val="FFFF00"/>
                </a:solidFill>
              </a:rPr>
              <a:t>REVISAR LOS PARADIGMAS MUNDIALES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C121507A-3FF3-4C99-B9E4-5D12111B7322}"/>
              </a:ext>
            </a:extLst>
          </p:cNvPr>
          <p:cNvSpPr txBox="1"/>
          <p:nvPr/>
        </p:nvSpPr>
        <p:spPr>
          <a:xfrm>
            <a:off x="609600" y="3021497"/>
            <a:ext cx="10972800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3200" dirty="0"/>
              <a:t>ANTE EL DESAJUSTE : BARAJAR Y DAR DE NUEVO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A3ADC7CA-B90C-4911-9E43-B459547EF3E1}"/>
              </a:ext>
            </a:extLst>
          </p:cNvPr>
          <p:cNvSpPr txBox="1"/>
          <p:nvPr/>
        </p:nvSpPr>
        <p:spPr>
          <a:xfrm>
            <a:off x="609600" y="4094919"/>
            <a:ext cx="10827026" cy="156966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endParaRPr lang="es-AR" sz="3200" dirty="0"/>
          </a:p>
          <a:p>
            <a:pPr algn="ctr"/>
            <a:r>
              <a:rPr lang="es-AR" sz="3200" dirty="0"/>
              <a:t>HE AQUÍ EL GRAN TEMA DE DISCUSION</a:t>
            </a:r>
          </a:p>
          <a:p>
            <a:pPr algn="ctr"/>
            <a:endParaRPr lang="es-AR" sz="3200" dirty="0"/>
          </a:p>
        </p:txBody>
      </p:sp>
      <p:grpSp>
        <p:nvGrpSpPr>
          <p:cNvPr id="7" name="Group 4">
            <a:extLst>
              <a:ext uri="{FF2B5EF4-FFF2-40B4-BE49-F238E27FC236}">
                <a16:creationId xmlns:a16="http://schemas.microsoft.com/office/drawing/2014/main" xmlns="" id="{12EE1A16-0712-47D2-A3DB-4D67E117D602}"/>
              </a:ext>
            </a:extLst>
          </p:cNvPr>
          <p:cNvGrpSpPr>
            <a:grpSpLocks/>
          </p:cNvGrpSpPr>
          <p:nvPr/>
        </p:nvGrpSpPr>
        <p:grpSpPr bwMode="auto">
          <a:xfrm>
            <a:off x="9153938" y="6248400"/>
            <a:ext cx="2743200" cy="541338"/>
            <a:chOff x="3408" y="3648"/>
            <a:chExt cx="1824" cy="389"/>
          </a:xfrm>
        </p:grpSpPr>
        <p:grpSp>
          <p:nvGrpSpPr>
            <p:cNvPr id="8" name="Group 5">
              <a:extLst>
                <a:ext uri="{FF2B5EF4-FFF2-40B4-BE49-F238E27FC236}">
                  <a16:creationId xmlns:a16="http://schemas.microsoft.com/office/drawing/2014/main" xmlns="" id="{15A73F7D-E3D6-46B5-8631-3089043664B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8" y="3648"/>
              <a:ext cx="384" cy="384"/>
              <a:chOff x="3408" y="3648"/>
              <a:chExt cx="480" cy="432"/>
            </a:xfrm>
          </p:grpSpPr>
          <p:sp>
            <p:nvSpPr>
              <p:cNvPr id="11" name="Rectangle 6">
                <a:extLst>
                  <a:ext uri="{FF2B5EF4-FFF2-40B4-BE49-F238E27FC236}">
                    <a16:creationId xmlns:a16="http://schemas.microsoft.com/office/drawing/2014/main" xmlns="" id="{6CD6B817-CBFF-4466-92AF-7C4544536B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648"/>
                <a:ext cx="480" cy="432"/>
              </a:xfrm>
              <a:prstGeom prst="rect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2" name="AutoShape 7">
                <a:extLst>
                  <a:ext uri="{FF2B5EF4-FFF2-40B4-BE49-F238E27FC236}">
                    <a16:creationId xmlns:a16="http://schemas.microsoft.com/office/drawing/2014/main" xmlns="" id="{D63D0F93-00DC-440C-85FC-77CFC30821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840"/>
                <a:ext cx="240" cy="96"/>
              </a:xfrm>
              <a:prstGeom prst="righ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3" name="AutoShape 8">
                <a:extLst>
                  <a:ext uri="{FF2B5EF4-FFF2-40B4-BE49-F238E27FC236}">
                    <a16:creationId xmlns:a16="http://schemas.microsoft.com/office/drawing/2014/main" xmlns="" id="{31F821EB-C076-4073-9712-E2F369D694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8" y="3840"/>
                <a:ext cx="240" cy="96"/>
              </a:xfrm>
              <a:prstGeom prst="lef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9" name="Text Box 9">
              <a:extLst>
                <a:ext uri="{FF2B5EF4-FFF2-40B4-BE49-F238E27FC236}">
                  <a16:creationId xmlns:a16="http://schemas.microsoft.com/office/drawing/2014/main" xmlns="" id="{BF431F27-6C5E-4C1C-A74F-613F6473D6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1" y="3648"/>
              <a:ext cx="1441" cy="219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MAIN MANAGEMENT</a:t>
              </a:r>
              <a:endParaRPr kumimoji="0" lang="es-ES_tradnl" altLang="es-AR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10" name="Text Box 10">
              <a:extLst>
                <a:ext uri="{FF2B5EF4-FFF2-40B4-BE49-F238E27FC236}">
                  <a16:creationId xmlns:a16="http://schemas.microsoft.com/office/drawing/2014/main" xmlns="" id="{6AF365B4-5922-4066-A214-04202F9E3E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840"/>
              <a:ext cx="1440" cy="197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2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carlosmedico@gmail.com</a:t>
              </a:r>
              <a:endParaRPr kumimoji="0" lang="es-ES_tradnl" altLang="es-A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60155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2 Marcador de contenido">
            <a:extLst>
              <a:ext uri="{FF2B5EF4-FFF2-40B4-BE49-F238E27FC236}">
                <a16:creationId xmlns:a16="http://schemas.microsoft.com/office/drawing/2014/main" xmlns="" id="{11A1620B-ABA6-45B7-9DC3-39B2B15879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676987"/>
            <a:ext cx="10972800" cy="3233530"/>
          </a:xfrm>
        </p:spPr>
        <p:txBody>
          <a:bodyPr/>
          <a:lstStyle/>
          <a:p>
            <a:pPr eaLnBrk="1" hangingPunct="1"/>
            <a:r>
              <a:rPr lang="es-AR" altLang="es-AR" sz="4000" b="1" dirty="0"/>
              <a:t>El organismo humano es el producto de un encuentro: el espermatozoide victorioso y el óvulo dispuesto en permanente desarrollo crece, madura y muere.</a:t>
            </a:r>
          </a:p>
          <a:p>
            <a:pPr eaLnBrk="1" hangingPunct="1"/>
            <a:endParaRPr lang="es-AR" altLang="es-AR" sz="4000" b="1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763AE56B-F5F3-47FF-9A5E-93152C1F4E52}"/>
              </a:ext>
            </a:extLst>
          </p:cNvPr>
          <p:cNvSpPr txBox="1"/>
          <p:nvPr/>
        </p:nvSpPr>
        <p:spPr>
          <a:xfrm>
            <a:off x="874643" y="4126245"/>
            <a:ext cx="104692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AR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Transfiere las cargas </a:t>
            </a:r>
            <a:r>
              <a:rPr kumimoji="0" lang="es-AR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biogramáticas</a:t>
            </a:r>
            <a:r>
              <a:rPr kumimoji="0" lang="es-AR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como respuestas para los metabolismos basales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AA5F4CF6-8E75-4C50-8C89-3E40CACC8904}"/>
              </a:ext>
            </a:extLst>
          </p:cNvPr>
          <p:cNvGrpSpPr>
            <a:grpSpLocks/>
          </p:cNvGrpSpPr>
          <p:nvPr/>
        </p:nvGrpSpPr>
        <p:grpSpPr bwMode="auto">
          <a:xfrm>
            <a:off x="9180450" y="6248400"/>
            <a:ext cx="2743200" cy="541338"/>
            <a:chOff x="3408" y="3648"/>
            <a:chExt cx="1824" cy="389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xmlns="" id="{B6C958AF-F375-436B-AC28-A555AE59670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8" y="3648"/>
              <a:ext cx="384" cy="384"/>
              <a:chOff x="3408" y="3648"/>
              <a:chExt cx="480" cy="432"/>
            </a:xfrm>
          </p:grpSpPr>
          <p:sp>
            <p:nvSpPr>
              <p:cNvPr id="10" name="Rectangle 6">
                <a:extLst>
                  <a:ext uri="{FF2B5EF4-FFF2-40B4-BE49-F238E27FC236}">
                    <a16:creationId xmlns:a16="http://schemas.microsoft.com/office/drawing/2014/main" xmlns="" id="{FD5D81A5-E782-4D9E-8FE7-DF868AB581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648"/>
                <a:ext cx="480" cy="432"/>
              </a:xfrm>
              <a:prstGeom prst="rect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1" name="AutoShape 7">
                <a:extLst>
                  <a:ext uri="{FF2B5EF4-FFF2-40B4-BE49-F238E27FC236}">
                    <a16:creationId xmlns:a16="http://schemas.microsoft.com/office/drawing/2014/main" xmlns="" id="{7772A0AB-C159-4DAF-AB7C-B6289EB044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840"/>
                <a:ext cx="240" cy="96"/>
              </a:xfrm>
              <a:prstGeom prst="righ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2" name="AutoShape 8">
                <a:extLst>
                  <a:ext uri="{FF2B5EF4-FFF2-40B4-BE49-F238E27FC236}">
                    <a16:creationId xmlns:a16="http://schemas.microsoft.com/office/drawing/2014/main" xmlns="" id="{1348BA91-96BF-48CE-840D-03696EAA5A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8" y="3840"/>
                <a:ext cx="240" cy="96"/>
              </a:xfrm>
              <a:prstGeom prst="lef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7" name="Text Box 9">
              <a:extLst>
                <a:ext uri="{FF2B5EF4-FFF2-40B4-BE49-F238E27FC236}">
                  <a16:creationId xmlns:a16="http://schemas.microsoft.com/office/drawing/2014/main" xmlns="" id="{67D6184E-AFBA-401D-8A73-6C95F4BA03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1" y="3648"/>
              <a:ext cx="1441" cy="219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MAIN MANAGEMENT</a:t>
              </a:r>
              <a:endParaRPr kumimoji="0" lang="es-ES_tradnl" altLang="es-AR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9" name="Text Box 10">
              <a:extLst>
                <a:ext uri="{FF2B5EF4-FFF2-40B4-BE49-F238E27FC236}">
                  <a16:creationId xmlns:a16="http://schemas.microsoft.com/office/drawing/2014/main" xmlns="" id="{C320DBA0-85A0-43DB-BCBB-E16540811B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840"/>
              <a:ext cx="1440" cy="197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2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carlosmedico@gmail.com</a:t>
              </a:r>
              <a:endParaRPr kumimoji="0" lang="es-ES_tradnl" altLang="es-A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2 Marcador de contenido">
            <a:extLst>
              <a:ext uri="{FF2B5EF4-FFF2-40B4-BE49-F238E27FC236}">
                <a16:creationId xmlns:a16="http://schemas.microsoft.com/office/drawing/2014/main" xmlns="" id="{C1B0DCE7-4D9F-47EB-BDDD-0A8DA66D448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96348" y="510225"/>
            <a:ext cx="10972800" cy="2044147"/>
          </a:xfrm>
        </p:spPr>
        <p:txBody>
          <a:bodyPr/>
          <a:lstStyle/>
          <a:p>
            <a:pPr eaLnBrk="1" hangingPunct="1"/>
            <a:r>
              <a:rPr lang="es-AR" altLang="es-AR" sz="4000" b="1" dirty="0"/>
              <a:t>El conocimiento es el sistema de respuestas que orientan el comportamiento del individuo.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F14DB494-86A7-4D44-A370-6F547D9524A2}"/>
              </a:ext>
            </a:extLst>
          </p:cNvPr>
          <p:cNvSpPr txBox="1"/>
          <p:nvPr/>
        </p:nvSpPr>
        <p:spPr>
          <a:xfrm>
            <a:off x="649357" y="2739884"/>
            <a:ext cx="10986052" cy="249299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AR" sz="2800" b="1" dirty="0">
                <a:solidFill>
                  <a:srgbClr val="FFFFFF"/>
                </a:solidFill>
                <a:latin typeface="Arial"/>
              </a:rPr>
              <a:t>La crisis surge c</a:t>
            </a:r>
            <a:r>
              <a:rPr kumimoji="0" lang="es-AR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</a:rPr>
              <a:t>uando</a:t>
            </a:r>
            <a:r>
              <a:rPr kumimoji="0" lang="es-AR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</a:rPr>
              <a:t> el Cambio es instantáneo con </a:t>
            </a:r>
          </a:p>
          <a:p>
            <a:pPr marL="1028700" marR="0" lvl="1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AR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Irrupción</a:t>
            </a:r>
          </a:p>
          <a:p>
            <a:pPr marL="1028700" marR="0" lvl="1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AR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Inmediatez</a:t>
            </a:r>
          </a:p>
          <a:p>
            <a:pPr marL="1028700" marR="0" lvl="1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AR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Simultaneidad</a:t>
            </a:r>
          </a:p>
          <a:p>
            <a:pPr marL="1028700" marR="0" lvl="1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AR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Globalidad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89133AC3-A833-4BA6-BA73-A8F068417F7F}"/>
              </a:ext>
            </a:extLst>
          </p:cNvPr>
          <p:cNvSpPr txBox="1"/>
          <p:nvPr/>
        </p:nvSpPr>
        <p:spPr>
          <a:xfrm>
            <a:off x="1232452" y="5420137"/>
            <a:ext cx="9793357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Solo podemos pensar en TENDENCIAS</a:t>
            </a:r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xmlns="" id="{E0FD42B5-53C7-4B64-8E76-652462BE6FF2}"/>
              </a:ext>
            </a:extLst>
          </p:cNvPr>
          <p:cNvGrpSpPr>
            <a:grpSpLocks/>
          </p:cNvGrpSpPr>
          <p:nvPr/>
        </p:nvGrpSpPr>
        <p:grpSpPr bwMode="auto">
          <a:xfrm>
            <a:off x="9193693" y="6248400"/>
            <a:ext cx="2743200" cy="541338"/>
            <a:chOff x="3408" y="3648"/>
            <a:chExt cx="1824" cy="389"/>
          </a:xfrm>
        </p:grpSpPr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xmlns="" id="{6C7393BE-7E44-47D2-B7D5-4421654C5D6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8" y="3648"/>
              <a:ext cx="384" cy="384"/>
              <a:chOff x="3408" y="3648"/>
              <a:chExt cx="480" cy="432"/>
            </a:xfrm>
          </p:grpSpPr>
          <p:sp>
            <p:nvSpPr>
              <p:cNvPr id="10" name="Rectangle 6">
                <a:extLst>
                  <a:ext uri="{FF2B5EF4-FFF2-40B4-BE49-F238E27FC236}">
                    <a16:creationId xmlns:a16="http://schemas.microsoft.com/office/drawing/2014/main" xmlns="" id="{2D4E166A-EC65-4997-AA08-69F8BB25DA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648"/>
                <a:ext cx="480" cy="432"/>
              </a:xfrm>
              <a:prstGeom prst="rect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1" name="AutoShape 7">
                <a:extLst>
                  <a:ext uri="{FF2B5EF4-FFF2-40B4-BE49-F238E27FC236}">
                    <a16:creationId xmlns:a16="http://schemas.microsoft.com/office/drawing/2014/main" xmlns="" id="{D1B7364E-BD27-43C9-8ED0-C5DE78A5E7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840"/>
                <a:ext cx="240" cy="96"/>
              </a:xfrm>
              <a:prstGeom prst="righ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2" name="AutoShape 8">
                <a:extLst>
                  <a:ext uri="{FF2B5EF4-FFF2-40B4-BE49-F238E27FC236}">
                    <a16:creationId xmlns:a16="http://schemas.microsoft.com/office/drawing/2014/main" xmlns="" id="{26DCBF46-8D6A-4ECB-A495-D58563D972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8" y="3840"/>
                <a:ext cx="240" cy="96"/>
              </a:xfrm>
              <a:prstGeom prst="lef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" name="Text Box 9">
              <a:extLst>
                <a:ext uri="{FF2B5EF4-FFF2-40B4-BE49-F238E27FC236}">
                  <a16:creationId xmlns:a16="http://schemas.microsoft.com/office/drawing/2014/main" xmlns="" id="{5D2FFDFC-61A8-4314-BF77-38ECFFDB5D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1" y="3648"/>
              <a:ext cx="1441" cy="219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MAIN MANAGEMENT</a:t>
              </a:r>
              <a:endParaRPr kumimoji="0" lang="es-ES_tradnl" altLang="es-AR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9" name="Text Box 10">
              <a:extLst>
                <a:ext uri="{FF2B5EF4-FFF2-40B4-BE49-F238E27FC236}">
                  <a16:creationId xmlns:a16="http://schemas.microsoft.com/office/drawing/2014/main" xmlns="" id="{C7EB8281-B6FB-4103-AB35-0E75740CF6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840"/>
              <a:ext cx="1440" cy="197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2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carlosmedico@gmail.com</a:t>
              </a:r>
              <a:endParaRPr kumimoji="0" lang="es-ES_tradnl" altLang="es-A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2" grpId="0" animBg="1"/>
      <p:bldP spid="2" grpId="1" animBg="1"/>
      <p:bldP spid="3" grpId="0" animBg="1"/>
      <p:bldP spid="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xmlns="" id="{9BE9ABC7-02A0-4AA1-8F84-F97135FFDDD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795131"/>
            <a:ext cx="10972800" cy="5331034"/>
          </a:xfrm>
        </p:spPr>
        <p:txBody>
          <a:bodyPr/>
          <a:lstStyle/>
          <a:p>
            <a:r>
              <a:rPr lang="es-AR" altLang="es-AR" b="1" dirty="0"/>
              <a:t>Rescatamos la capacidad de la especie que le permite a cada individuo responder como</a:t>
            </a:r>
          </a:p>
          <a:p>
            <a:pPr lvl="1"/>
            <a:r>
              <a:rPr lang="es-AR" altLang="es-AR" sz="3200" b="1" dirty="0"/>
              <a:t>Organismo</a:t>
            </a:r>
          </a:p>
          <a:p>
            <a:pPr lvl="1"/>
            <a:r>
              <a:rPr lang="es-AR" altLang="es-AR" sz="3200" b="1" dirty="0"/>
              <a:t>Cognoscente</a:t>
            </a:r>
          </a:p>
          <a:p>
            <a:pPr lvl="1"/>
            <a:r>
              <a:rPr lang="es-AR" altLang="es-AR" sz="3200" b="1" dirty="0"/>
              <a:t>Intencionado</a:t>
            </a:r>
          </a:p>
          <a:p>
            <a:pPr lvl="1"/>
            <a:r>
              <a:rPr lang="es-AR" altLang="es-AR" sz="3200" b="1" dirty="0"/>
              <a:t>Autónomo</a:t>
            </a:r>
          </a:p>
          <a:p>
            <a:pPr lvl="1"/>
            <a:r>
              <a:rPr lang="es-AR" altLang="es-AR" sz="3200" b="1" dirty="0"/>
              <a:t>De comportamiento gregario</a:t>
            </a:r>
          </a:p>
          <a:p>
            <a:pPr lvl="1"/>
            <a:r>
              <a:rPr lang="es-AR" altLang="es-AR" sz="3200" b="1" dirty="0"/>
              <a:t>Desarrollo progresivo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5D4AA8B0-5D87-4F72-9BEA-BAAC40143A93}"/>
              </a:ext>
            </a:extLst>
          </p:cNvPr>
          <p:cNvGrpSpPr>
            <a:grpSpLocks/>
          </p:cNvGrpSpPr>
          <p:nvPr/>
        </p:nvGrpSpPr>
        <p:grpSpPr bwMode="auto">
          <a:xfrm>
            <a:off x="9206946" y="6248400"/>
            <a:ext cx="2743200" cy="541338"/>
            <a:chOff x="3408" y="3648"/>
            <a:chExt cx="1824" cy="389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xmlns="" id="{803E73C1-7468-4304-A981-2E42B807BF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8" y="3648"/>
              <a:ext cx="384" cy="384"/>
              <a:chOff x="3408" y="3648"/>
              <a:chExt cx="480" cy="432"/>
            </a:xfrm>
          </p:grpSpPr>
          <p:sp>
            <p:nvSpPr>
              <p:cNvPr id="9" name="Rectangle 6">
                <a:extLst>
                  <a:ext uri="{FF2B5EF4-FFF2-40B4-BE49-F238E27FC236}">
                    <a16:creationId xmlns:a16="http://schemas.microsoft.com/office/drawing/2014/main" xmlns="" id="{B086CC93-A069-454E-BAB6-068D4A3426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648"/>
                <a:ext cx="480" cy="432"/>
              </a:xfrm>
              <a:prstGeom prst="rect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0" name="AutoShape 7">
                <a:extLst>
                  <a:ext uri="{FF2B5EF4-FFF2-40B4-BE49-F238E27FC236}">
                    <a16:creationId xmlns:a16="http://schemas.microsoft.com/office/drawing/2014/main" xmlns="" id="{DBA38BD4-8407-42B5-8916-B55304FC51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840"/>
                <a:ext cx="240" cy="96"/>
              </a:xfrm>
              <a:prstGeom prst="righ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1" name="AutoShape 8">
                <a:extLst>
                  <a:ext uri="{FF2B5EF4-FFF2-40B4-BE49-F238E27FC236}">
                    <a16:creationId xmlns:a16="http://schemas.microsoft.com/office/drawing/2014/main" xmlns="" id="{8957E46F-CE78-4A5E-A185-C576C8D642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8" y="3840"/>
                <a:ext cx="240" cy="96"/>
              </a:xfrm>
              <a:prstGeom prst="lef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7" name="Text Box 9">
              <a:extLst>
                <a:ext uri="{FF2B5EF4-FFF2-40B4-BE49-F238E27FC236}">
                  <a16:creationId xmlns:a16="http://schemas.microsoft.com/office/drawing/2014/main" xmlns="" id="{EA49CCD7-8090-41AD-81C7-E92B3987B2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1" y="3648"/>
              <a:ext cx="1441" cy="219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MAIN MANAGEMENT</a:t>
              </a:r>
              <a:endParaRPr kumimoji="0" lang="es-ES_tradnl" altLang="es-AR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8" name="Text Box 10">
              <a:extLst>
                <a:ext uri="{FF2B5EF4-FFF2-40B4-BE49-F238E27FC236}">
                  <a16:creationId xmlns:a16="http://schemas.microsoft.com/office/drawing/2014/main" xmlns="" id="{A0BFF3AE-1931-4F6B-B0EA-BE267CDDED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840"/>
              <a:ext cx="1440" cy="197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2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carlosmedico@gmail.com</a:t>
              </a:r>
              <a:endParaRPr kumimoji="0" lang="es-ES_tradnl" altLang="es-A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2 Marcador de contenido">
            <a:extLst>
              <a:ext uri="{FF2B5EF4-FFF2-40B4-BE49-F238E27FC236}">
                <a16:creationId xmlns:a16="http://schemas.microsoft.com/office/drawing/2014/main" xmlns="" id="{EB7F434F-E581-4F09-9A55-CB6D3B70DD8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33670" y="473768"/>
            <a:ext cx="10972800" cy="3422372"/>
          </a:xfrm>
        </p:spPr>
        <p:txBody>
          <a:bodyPr/>
          <a:lstStyle/>
          <a:p>
            <a:pPr marL="0" indent="0" eaLnBrk="1" hangingPunct="1">
              <a:buNone/>
            </a:pPr>
            <a:endParaRPr lang="es-AR" altLang="es-AR" dirty="0"/>
          </a:p>
          <a:p>
            <a:pPr eaLnBrk="1" hangingPunct="1"/>
            <a:r>
              <a:rPr lang="es-AR" altLang="es-AR" sz="4000" b="1" dirty="0"/>
              <a:t>El desarrollo se da a través de dos líneas de flujo: crecimiento y maduración  posibilitan nuevas respuestas, más complejas y eficientes.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EB135C93-5E89-469E-A49C-E36358C222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84081"/>
            <a:ext cx="12192000" cy="1217349"/>
          </a:xfrm>
          <a:prstGeom prst="rect">
            <a:avLst/>
          </a:prstGeom>
          <a:solidFill>
            <a:srgbClr val="FFC000"/>
          </a:solidFill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ED08B91C-C55E-475A-A4D8-337E58B85245}"/>
              </a:ext>
            </a:extLst>
          </p:cNvPr>
          <p:cNvGrpSpPr>
            <a:grpSpLocks/>
          </p:cNvGrpSpPr>
          <p:nvPr/>
        </p:nvGrpSpPr>
        <p:grpSpPr bwMode="auto">
          <a:xfrm>
            <a:off x="9193694" y="6248400"/>
            <a:ext cx="2743200" cy="541338"/>
            <a:chOff x="3408" y="3648"/>
            <a:chExt cx="1824" cy="389"/>
          </a:xfrm>
        </p:grpSpPr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xmlns="" id="{DEA6CC5D-2DAE-456A-A871-15B759F8018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8" y="3648"/>
              <a:ext cx="384" cy="384"/>
              <a:chOff x="3408" y="3648"/>
              <a:chExt cx="480" cy="432"/>
            </a:xfrm>
          </p:grpSpPr>
          <p:sp>
            <p:nvSpPr>
              <p:cNvPr id="10" name="Rectangle 6">
                <a:extLst>
                  <a:ext uri="{FF2B5EF4-FFF2-40B4-BE49-F238E27FC236}">
                    <a16:creationId xmlns:a16="http://schemas.microsoft.com/office/drawing/2014/main" xmlns="" id="{61475ADF-3EA7-4823-9CF6-A701AA83C2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648"/>
                <a:ext cx="480" cy="432"/>
              </a:xfrm>
              <a:prstGeom prst="rect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1" name="AutoShape 7">
                <a:extLst>
                  <a:ext uri="{FF2B5EF4-FFF2-40B4-BE49-F238E27FC236}">
                    <a16:creationId xmlns:a16="http://schemas.microsoft.com/office/drawing/2014/main" xmlns="" id="{BC1AE7D8-FE30-4AA1-B671-38AF8AA7AB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840"/>
                <a:ext cx="240" cy="96"/>
              </a:xfrm>
              <a:prstGeom prst="righ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2" name="AutoShape 8">
                <a:extLst>
                  <a:ext uri="{FF2B5EF4-FFF2-40B4-BE49-F238E27FC236}">
                    <a16:creationId xmlns:a16="http://schemas.microsoft.com/office/drawing/2014/main" xmlns="" id="{04DC656C-665A-4759-849B-6A97593924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8" y="3840"/>
                <a:ext cx="240" cy="96"/>
              </a:xfrm>
              <a:prstGeom prst="lef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" name="Text Box 9">
              <a:extLst>
                <a:ext uri="{FF2B5EF4-FFF2-40B4-BE49-F238E27FC236}">
                  <a16:creationId xmlns:a16="http://schemas.microsoft.com/office/drawing/2014/main" xmlns="" id="{BCAD075E-D597-4700-95D9-D73DB9D8F6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1" y="3648"/>
              <a:ext cx="1441" cy="219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MAIN MANAGEMENT</a:t>
              </a:r>
              <a:endParaRPr kumimoji="0" lang="es-ES_tradnl" altLang="es-AR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9" name="Text Box 10">
              <a:extLst>
                <a:ext uri="{FF2B5EF4-FFF2-40B4-BE49-F238E27FC236}">
                  <a16:creationId xmlns:a16="http://schemas.microsoft.com/office/drawing/2014/main" xmlns="" id="{8C0C4815-C964-4654-8C5A-0CE6E9789B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840"/>
              <a:ext cx="1440" cy="197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2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carlosmedico@gmail.com</a:t>
              </a:r>
              <a:endParaRPr kumimoji="0" lang="es-ES_tradnl" altLang="es-A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EEAF198-F97B-448A-AA32-614A6BCED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video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3AD6BC8-6141-4A3B-A213-E093AA7784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45544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2 Marcador de contenido">
            <a:extLst>
              <a:ext uri="{FF2B5EF4-FFF2-40B4-BE49-F238E27FC236}">
                <a16:creationId xmlns:a16="http://schemas.microsoft.com/office/drawing/2014/main" xmlns="" id="{4EC50987-EF1D-4807-ACD3-B898D410FDE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189385"/>
            <a:ext cx="10972800" cy="2163416"/>
          </a:xfrm>
        </p:spPr>
        <p:txBody>
          <a:bodyPr/>
          <a:lstStyle/>
          <a:p>
            <a:pPr marL="0" indent="0" eaLnBrk="1" hangingPunct="1">
              <a:buNone/>
            </a:pPr>
            <a:endParaRPr lang="es-AR" altLang="es-AR" dirty="0"/>
          </a:p>
          <a:p>
            <a:pPr eaLnBrk="1" hangingPunct="1"/>
            <a:r>
              <a:rPr lang="es-AR" altLang="es-AR" sz="4000" b="1" dirty="0"/>
              <a:t>El ser humano se convierte en un sistema experto de ajuste grueso y abierto.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133AA395-806C-4086-8AF4-1BE3CAFE4321}"/>
              </a:ext>
            </a:extLst>
          </p:cNvPr>
          <p:cNvSpPr txBox="1"/>
          <p:nvPr/>
        </p:nvSpPr>
        <p:spPr>
          <a:xfrm>
            <a:off x="649357" y="4346713"/>
            <a:ext cx="11025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AR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Generador de pensamiento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8A5278CD-B6DC-4C0C-B49E-A071033DF029}"/>
              </a:ext>
            </a:extLst>
          </p:cNvPr>
          <p:cNvGrpSpPr>
            <a:grpSpLocks/>
          </p:cNvGrpSpPr>
          <p:nvPr/>
        </p:nvGrpSpPr>
        <p:grpSpPr bwMode="auto">
          <a:xfrm>
            <a:off x="9167188" y="6248400"/>
            <a:ext cx="2743200" cy="541338"/>
            <a:chOff x="3408" y="3648"/>
            <a:chExt cx="1824" cy="389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xmlns="" id="{08EAA7D2-424B-4869-9E6A-C2D34126FB9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8" y="3648"/>
              <a:ext cx="384" cy="384"/>
              <a:chOff x="3408" y="3648"/>
              <a:chExt cx="480" cy="432"/>
            </a:xfrm>
          </p:grpSpPr>
          <p:sp>
            <p:nvSpPr>
              <p:cNvPr id="9" name="Rectangle 6">
                <a:extLst>
                  <a:ext uri="{FF2B5EF4-FFF2-40B4-BE49-F238E27FC236}">
                    <a16:creationId xmlns:a16="http://schemas.microsoft.com/office/drawing/2014/main" xmlns="" id="{A2B1796C-2707-4799-A9E4-F9427C9C3C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648"/>
                <a:ext cx="480" cy="432"/>
              </a:xfrm>
              <a:prstGeom prst="rect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0" name="AutoShape 7">
                <a:extLst>
                  <a:ext uri="{FF2B5EF4-FFF2-40B4-BE49-F238E27FC236}">
                    <a16:creationId xmlns:a16="http://schemas.microsoft.com/office/drawing/2014/main" xmlns="" id="{E3DF2A9E-F28D-41D7-AB8E-9431956325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840"/>
                <a:ext cx="240" cy="96"/>
              </a:xfrm>
              <a:prstGeom prst="righ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1" name="AutoShape 8">
                <a:extLst>
                  <a:ext uri="{FF2B5EF4-FFF2-40B4-BE49-F238E27FC236}">
                    <a16:creationId xmlns:a16="http://schemas.microsoft.com/office/drawing/2014/main" xmlns="" id="{DDAE0318-CDBF-4544-AB5E-1EF49C047E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8" y="3840"/>
                <a:ext cx="240" cy="96"/>
              </a:xfrm>
              <a:prstGeom prst="leftArrow">
                <a:avLst>
                  <a:gd name="adj1" fmla="val 50000"/>
                  <a:gd name="adj2" fmla="val 62500"/>
                </a:avLst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AR" altLang="es-A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7" name="Text Box 9">
              <a:extLst>
                <a:ext uri="{FF2B5EF4-FFF2-40B4-BE49-F238E27FC236}">
                  <a16:creationId xmlns:a16="http://schemas.microsoft.com/office/drawing/2014/main" xmlns="" id="{BEF1C433-1AF7-4D10-BD5B-EB13612705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1" y="3648"/>
              <a:ext cx="1441" cy="219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MAIN MANAGEMENT</a:t>
              </a:r>
              <a:endParaRPr kumimoji="0" lang="es-ES_tradnl" altLang="es-AR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8" name="Text Box 10">
              <a:extLst>
                <a:ext uri="{FF2B5EF4-FFF2-40B4-BE49-F238E27FC236}">
                  <a16:creationId xmlns:a16="http://schemas.microsoft.com/office/drawing/2014/main" xmlns="" id="{6DE41901-134A-4544-B637-0D4605DD1A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840"/>
              <a:ext cx="1440" cy="197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altLang="es-AR" sz="12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carlosmedico@gmail.com</a:t>
              </a:r>
              <a:endParaRPr kumimoji="0" lang="es-ES_tradnl" altLang="es-A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  <p:bldP spid="2" grpId="0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2486</TotalTime>
  <Words>754</Words>
  <Application>Microsoft Office PowerPoint</Application>
  <PresentationFormat>Panorámica</PresentationFormat>
  <Paragraphs>231</Paragraphs>
  <Slides>38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38</vt:i4>
      </vt:variant>
    </vt:vector>
  </HeadingPairs>
  <TitlesOfParts>
    <vt:vector size="42" baseType="lpstr">
      <vt:lpstr>Arial</vt:lpstr>
      <vt:lpstr>Times New Roman</vt:lpstr>
      <vt:lpstr>Diseño predeterminado</vt:lpstr>
      <vt:lpstr>1_Diseño predeterminado</vt:lpstr>
      <vt:lpstr>FACULTAD CIENCIAS SOCIALES – UBA CARRERA RELACIONES DEL TRABAJO Administración de Personal III Cátedra PUNTE   --  2019</vt:lpstr>
      <vt:lpstr>¿QUE HACE FALTA?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video</vt:lpstr>
      <vt:lpstr>Presentación de PowerPoint</vt:lpstr>
      <vt:lpstr>Presentación de PowerPoint</vt:lpstr>
      <vt:lpstr>Presentación de PowerPoint</vt:lpstr>
      <vt:lpstr>EL DESAFIO</vt:lpstr>
      <vt:lpstr>Hay cuatro grandes campos de innovación</vt:lpstr>
      <vt:lpstr>Presentación de PowerPoint</vt:lpstr>
      <vt:lpstr>ORGANIZACION SOCIAL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TEA – TIC´s</vt:lpstr>
      <vt:lpstr>Presentación de PowerPoint</vt:lpstr>
      <vt:lpstr>OBVIEDADES</vt:lpstr>
      <vt:lpstr>Presentación de PowerPoint</vt:lpstr>
      <vt:lpstr>Presentación de PowerPoint</vt:lpstr>
      <vt:lpstr>ORGANIZACIÓN SOCIAL</vt:lpstr>
      <vt:lpstr>Presentación de PowerPoint</vt:lpstr>
      <vt:lpstr>Presentación de PowerPoint</vt:lpstr>
      <vt:lpstr>Presentación de PowerPoint</vt:lpstr>
      <vt:lpstr>INDUSTRIALISMO</vt:lpstr>
      <vt:lpstr>TECNOPRODUCTIVISMO</vt:lpstr>
      <vt:lpstr>TECNOPRODUCTIVISMO</vt:lpstr>
      <vt:lpstr>Presentación de PowerPoint</vt:lpstr>
      <vt:lpstr>Presentación de PowerPoint</vt:lpstr>
      <vt:lpstr>TENDENCIAS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Médico</dc:creator>
  <cp:lastModifiedBy>Pamela Schifis</cp:lastModifiedBy>
  <cp:revision>57</cp:revision>
  <dcterms:created xsi:type="dcterms:W3CDTF">2019-04-13T20:44:38Z</dcterms:created>
  <dcterms:modified xsi:type="dcterms:W3CDTF">2019-10-20T15:39:16Z</dcterms:modified>
</cp:coreProperties>
</file>