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  <p:sldMasterId id="2147483675" r:id="rId3"/>
    <p:sldMasterId id="2147483687" r:id="rId4"/>
    <p:sldMasterId id="2147483697" r:id="rId5"/>
    <p:sldMasterId id="2147483709" r:id="rId6"/>
  </p:sldMasterIdLst>
  <p:notesMasterIdLst>
    <p:notesMasterId r:id="rId39"/>
  </p:notesMasterIdLst>
  <p:sldIdLst>
    <p:sldId id="256" r:id="rId7"/>
    <p:sldId id="268" r:id="rId8"/>
    <p:sldId id="259" r:id="rId9"/>
    <p:sldId id="258" r:id="rId10"/>
    <p:sldId id="269" r:id="rId11"/>
    <p:sldId id="271" r:id="rId12"/>
    <p:sldId id="270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65" r:id="rId23"/>
    <p:sldId id="266" r:id="rId24"/>
    <p:sldId id="283" r:id="rId25"/>
    <p:sldId id="282" r:id="rId26"/>
    <p:sldId id="284" r:id="rId27"/>
    <p:sldId id="289" r:id="rId28"/>
    <p:sldId id="286" r:id="rId29"/>
    <p:sldId id="287" r:id="rId30"/>
    <p:sldId id="291" r:id="rId31"/>
    <p:sldId id="294" r:id="rId32"/>
    <p:sldId id="292" r:id="rId33"/>
    <p:sldId id="293" r:id="rId34"/>
    <p:sldId id="295" r:id="rId35"/>
    <p:sldId id="296" r:id="rId36"/>
    <p:sldId id="297" r:id="rId37"/>
    <p:sldId id="290" r:id="rId3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1y4NXjpweun3FpuL3pUEt1efn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7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customschemas.google.com/relationships/presentationmetadata" Target="meta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err="1"/>
              <a:t>Intro</a:t>
            </a:r>
            <a:r>
              <a:rPr lang="es-AR" dirty="0"/>
              <a:t>:</a:t>
            </a:r>
          </a:p>
          <a:p>
            <a:r>
              <a:rPr lang="es-AR" dirty="0"/>
              <a:t>Gestión del input =&gt; </a:t>
            </a:r>
            <a:r>
              <a:rPr lang="es-MX" dirty="0"/>
              <a:t>Garantizar el uso adecuado en cantidad y costo de todos los insumos y recursos necesarios para sus Productos y Servicios</a:t>
            </a:r>
          </a:p>
          <a:p>
            <a:r>
              <a:rPr lang="es-MX" dirty="0"/>
              <a:t>Gestión de tareas =&gt; Garantizar que las operaciones necesarias para concretar sus productos o servicios se realicen de la forma adecuada.</a:t>
            </a:r>
          </a:p>
          <a:p>
            <a:r>
              <a:rPr lang="es-MX" dirty="0"/>
              <a:t>Gestión del output =&gt; Garantizar la concreción de los Productos o Servicios que debe aportar según el Plan Estratégico para la efectividad de la </a:t>
            </a:r>
          </a:p>
          <a:p>
            <a:r>
              <a:rPr lang="es-MX" dirty="0"/>
              <a:t>Empresa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s-A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8612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004D926-2BB8-49D8-AA4D-084B07C4D9F5}" type="slidenum">
              <a:rPr lang="es-ES" altLang="en-US" smtClean="0">
                <a:latin typeface="Arial" panose="020B0604020202020204" pitchFamily="34" charset="0"/>
              </a:rPr>
              <a:pPr/>
              <a:t>8</a:t>
            </a:fld>
            <a:endParaRPr lang="es-ES" altLang="en-US" smtClean="0">
              <a:latin typeface="Arial" panose="020B0604020202020204" pitchFamily="34" charset="0"/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461F62B1-775D-4760-B6CA-2E995EE00005}" type="slidenum">
              <a:rPr lang="en-US" altLang="en-US" sz="1200">
                <a:latin typeface="Arial" panose="020B0604020202020204" pitchFamily="34" charset="0"/>
                <a:ea typeface="ヒラギノ角ゴ Pro W3"/>
                <a:cs typeface="ヒラギノ角ゴ Pro W3"/>
              </a:rPr>
              <a:pPr algn="r" eaLnBrk="1" hangingPunct="1"/>
              <a:t>8</a:t>
            </a:fld>
            <a:endParaRPr lang="en-US" altLang="en-US" sz="120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95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390A42C-1E64-4551-8292-5B3D4F0005C3}" type="slidenum">
              <a:rPr lang="es-ES" altLang="en-US" smtClean="0">
                <a:latin typeface="Arial" panose="020B0604020202020204" pitchFamily="34" charset="0"/>
              </a:rPr>
              <a:pPr/>
              <a:t>9</a:t>
            </a:fld>
            <a:endParaRPr lang="es-ES" altLang="en-US" smtClean="0">
              <a:latin typeface="Arial" panose="020B0604020202020204" pitchFamily="34" charset="0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00040FB1-A975-4DB6-9682-12AE1594F9BF}" type="slidenum">
              <a:rPr lang="en-US" altLang="en-US" sz="1200">
                <a:latin typeface="Arial" panose="020B0604020202020204" pitchFamily="34" charset="0"/>
                <a:ea typeface="ヒラギノ角ゴ Pro W3"/>
                <a:cs typeface="ヒラギノ角ゴ Pro W3"/>
              </a:rPr>
              <a:pPr algn="r" eaLnBrk="1" hangingPunct="1"/>
              <a:t>9</a:t>
            </a:fld>
            <a:endParaRPr lang="en-US" altLang="en-US" sz="120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77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9D5F769-DB86-4DDE-9B4D-FFBD4E887DF2}" type="slidenum">
              <a:rPr lang="es-ES" altLang="en-US" smtClean="0">
                <a:latin typeface="Arial" panose="020B0604020202020204" pitchFamily="34" charset="0"/>
              </a:rPr>
              <a:pPr/>
              <a:t>10</a:t>
            </a:fld>
            <a:endParaRPr lang="es-ES" altLang="en-US" smtClean="0">
              <a:latin typeface="Arial" panose="020B0604020202020204" pitchFamily="34" charset="0"/>
            </a:endParaRPr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EDCB20A6-E3E1-4ABB-A825-8DC764BBFEBB}" type="slidenum">
              <a:rPr lang="en-US" altLang="en-US" sz="1200">
                <a:latin typeface="Arial" panose="020B0604020202020204" pitchFamily="34" charset="0"/>
                <a:ea typeface="ヒラギノ角ゴ Pro W3"/>
                <a:cs typeface="ヒラギノ角ゴ Pro W3"/>
              </a:rPr>
              <a:pPr algn="r" eaLnBrk="1" hangingPunct="1"/>
              <a:t>10</a:t>
            </a:fld>
            <a:endParaRPr lang="en-US" altLang="en-US" sz="120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444FFCB-C11C-40C0-B5D3-410349E69CCE}" type="slidenum">
              <a:rPr lang="es-ES" altLang="en-US" smtClean="0">
                <a:latin typeface="Arial" panose="020B0604020202020204" pitchFamily="34" charset="0"/>
              </a:rPr>
              <a:pPr/>
              <a:t>11</a:t>
            </a:fld>
            <a:endParaRPr lang="es-ES" altLang="en-US" smtClean="0">
              <a:latin typeface="Arial" panose="020B0604020202020204" pitchFamily="34" charset="0"/>
            </a:endParaRPr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E83451C7-16BA-4343-9851-3DD767370EC3}" type="slidenum">
              <a:rPr lang="en-US" altLang="en-US" sz="1200">
                <a:latin typeface="Arial" panose="020B0604020202020204" pitchFamily="34" charset="0"/>
                <a:ea typeface="ヒラギノ角ゴ Pro W3"/>
                <a:cs typeface="ヒラギノ角ゴ Pro W3"/>
              </a:rPr>
              <a:pPr algn="r" eaLnBrk="1" hangingPunct="1"/>
              <a:t>11</a:t>
            </a:fld>
            <a:endParaRPr lang="en-US" altLang="en-US" sz="120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81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FDB35BA-913C-4F0E-8C5D-19445F520F2B}" type="slidenum">
              <a:rPr lang="es-ES" altLang="en-US" smtClean="0">
                <a:latin typeface="Arial" panose="020B0604020202020204" pitchFamily="34" charset="0"/>
              </a:rPr>
              <a:pPr/>
              <a:t>12</a:t>
            </a:fld>
            <a:endParaRPr lang="es-ES" altLang="en-US" smtClean="0">
              <a:latin typeface="Arial" panose="020B0604020202020204" pitchFamily="34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99B778E4-EDDC-4B3E-9BCB-5A18C9E5F42D}" type="slidenum">
              <a:rPr lang="en-US" altLang="en-US" sz="1200">
                <a:latin typeface="Arial" panose="020B0604020202020204" pitchFamily="34" charset="0"/>
                <a:ea typeface="ヒラギノ角ゴ Pro W3"/>
                <a:cs typeface="ヒラギノ角ゴ Pro W3"/>
              </a:rPr>
              <a:pPr algn="r" eaLnBrk="1" hangingPunct="1"/>
              <a:t>12</a:t>
            </a:fld>
            <a:endParaRPr lang="en-US" altLang="en-US" sz="120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407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5BD79E0-6971-477C-A4D3-C0CD3B41C0B3}" type="slidenum">
              <a:rPr lang="es-ES" altLang="en-US" smtClean="0">
                <a:latin typeface="Arial" panose="020B0604020202020204" pitchFamily="34" charset="0"/>
              </a:rPr>
              <a:pPr/>
              <a:t>15</a:t>
            </a:fld>
            <a:endParaRPr lang="es-ES" altLang="en-US" smtClean="0">
              <a:latin typeface="Arial" panose="020B0604020202020204" pitchFamily="34" charset="0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BC221492-8E15-46A9-88EA-71F63D40998F}" type="slidenum">
              <a:rPr lang="en-US" altLang="en-US" sz="1200">
                <a:latin typeface="Arial" panose="020B0604020202020204" pitchFamily="34" charset="0"/>
                <a:ea typeface="ヒラギノ角ゴ Pro W3"/>
                <a:cs typeface="ヒラギノ角ゴ Pro W3"/>
              </a:rPr>
              <a:pPr algn="r" eaLnBrk="1" hangingPunct="1"/>
              <a:t>15</a:t>
            </a:fld>
            <a:endParaRPr lang="en-US" altLang="en-US" sz="120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37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/>
          <p:nvPr/>
        </p:nvSpPr>
        <p:spPr>
          <a:xfrm>
            <a:off x="633046" y="6217920"/>
            <a:ext cx="11558954" cy="6400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4"/>
          <p:cNvSpPr/>
          <p:nvPr/>
        </p:nvSpPr>
        <p:spPr>
          <a:xfrm>
            <a:off x="0" y="0"/>
            <a:ext cx="9467557" cy="6858000"/>
          </a:xfrm>
          <a:prstGeom prst="rect">
            <a:avLst/>
          </a:prstGeom>
          <a:solidFill>
            <a:srgbClr val="CD5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4"/>
          <p:cNvSpPr txBox="1">
            <a:spLocks noGrp="1"/>
          </p:cNvSpPr>
          <p:nvPr>
            <p:ph type="title"/>
          </p:nvPr>
        </p:nvSpPr>
        <p:spPr>
          <a:xfrm>
            <a:off x="3338146" y="2426017"/>
            <a:ext cx="5515708" cy="100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  <a:defRPr sz="2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body" idx="1"/>
          </p:nvPr>
        </p:nvSpPr>
        <p:spPr>
          <a:xfrm>
            <a:off x="3338146" y="3557209"/>
            <a:ext cx="5515708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7" name="Google Shape;17;p14"/>
          <p:cNvCxnSpPr/>
          <p:nvPr/>
        </p:nvCxnSpPr>
        <p:spPr>
          <a:xfrm>
            <a:off x="3108960" y="2307102"/>
            <a:ext cx="0" cy="1814732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3" name="Google Shape;173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5" name="Google Shape;175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Google Shape;198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/>
          <p:nvPr/>
        </p:nvSpPr>
        <p:spPr>
          <a:xfrm>
            <a:off x="838199" y="1825625"/>
            <a:ext cx="3602502" cy="4495824"/>
          </a:xfrm>
          <a:prstGeom prst="rect">
            <a:avLst/>
          </a:prstGeom>
          <a:solidFill>
            <a:srgbClr val="FF8D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1"/>
          </p:nvPr>
        </p:nvSpPr>
        <p:spPr>
          <a:xfrm>
            <a:off x="1042766" y="2194559"/>
            <a:ext cx="3193367" cy="3636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6"/>
          <p:cNvSpPr>
            <a:spLocks noGrp="1"/>
          </p:cNvSpPr>
          <p:nvPr>
            <p:ph type="pic" idx="2"/>
          </p:nvPr>
        </p:nvSpPr>
        <p:spPr>
          <a:xfrm>
            <a:off x="4645268" y="1825625"/>
            <a:ext cx="6772422" cy="4495824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8200" y="536551"/>
            <a:ext cx="10515600" cy="49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300"/>
              </a:buClr>
              <a:buSzPts val="2400"/>
              <a:buFont typeface="Verdana"/>
              <a:buNone/>
              <a:defRPr sz="2400" b="1" i="0" u="none" strike="noStrike" cap="none">
                <a:solidFill>
                  <a:srgbClr val="FF73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840000" y="6492875"/>
            <a:ext cx="1051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3" name="Google Shape;22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4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8" name="Google Shape;248;p4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0" name="Google Shape;250;p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66" name="Google Shape;266;p4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7" name="Google Shape;267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73" name="Google Shape;273;p4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4" name="Google Shape;274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2183888"/>
            <a:ext cx="10515600" cy="89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7"/>
          <p:cNvSpPr/>
          <p:nvPr/>
        </p:nvSpPr>
        <p:spPr>
          <a:xfrm>
            <a:off x="1786598" y="3747378"/>
            <a:ext cx="3066754" cy="1818056"/>
          </a:xfrm>
          <a:prstGeom prst="chevron">
            <a:avLst>
              <a:gd name="adj" fmla="val 50000"/>
            </a:avLst>
          </a:prstGeom>
          <a:solidFill>
            <a:srgbClr val="9B9B9B"/>
          </a:solidFill>
          <a:ln w="12700" cap="flat" cmpd="sng">
            <a:solidFill>
              <a:srgbClr val="9B9B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7"/>
          <p:cNvSpPr/>
          <p:nvPr/>
        </p:nvSpPr>
        <p:spPr>
          <a:xfrm>
            <a:off x="4389121" y="3747378"/>
            <a:ext cx="3066754" cy="1818056"/>
          </a:xfrm>
          <a:prstGeom prst="chevron">
            <a:avLst>
              <a:gd name="adj" fmla="val 50000"/>
            </a:avLst>
          </a:prstGeom>
          <a:solidFill>
            <a:srgbClr val="9B9B9B"/>
          </a:solidFill>
          <a:ln w="12700" cap="flat" cmpd="sng">
            <a:solidFill>
              <a:srgbClr val="9B9B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7"/>
          <p:cNvSpPr/>
          <p:nvPr/>
        </p:nvSpPr>
        <p:spPr>
          <a:xfrm>
            <a:off x="6991644" y="3747378"/>
            <a:ext cx="3066754" cy="1818056"/>
          </a:xfrm>
          <a:prstGeom prst="chevron">
            <a:avLst>
              <a:gd name="adj" fmla="val 50000"/>
            </a:avLst>
          </a:prstGeom>
          <a:solidFill>
            <a:srgbClr val="9B9B9B"/>
          </a:solidFill>
          <a:ln w="12700" cap="flat" cmpd="sng">
            <a:solidFill>
              <a:srgbClr val="9B9B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2"/>
          </p:nvPr>
        </p:nvSpPr>
        <p:spPr>
          <a:xfrm>
            <a:off x="2806318" y="4095395"/>
            <a:ext cx="1357719" cy="112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3"/>
          </p:nvPr>
        </p:nvSpPr>
        <p:spPr>
          <a:xfrm>
            <a:off x="5408841" y="4093697"/>
            <a:ext cx="1357719" cy="112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body" idx="4"/>
          </p:nvPr>
        </p:nvSpPr>
        <p:spPr>
          <a:xfrm>
            <a:off x="8027963" y="4087957"/>
            <a:ext cx="1357719" cy="112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838200" y="536551"/>
            <a:ext cx="10515600" cy="49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300"/>
              </a:buClr>
              <a:buSzPts val="2400"/>
              <a:buFont typeface="Verdana"/>
              <a:buNone/>
              <a:defRPr sz="2400" b="1" i="0" u="none" strike="noStrike" cap="none">
                <a:solidFill>
                  <a:srgbClr val="FF73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ftr" idx="11"/>
          </p:nvPr>
        </p:nvSpPr>
        <p:spPr>
          <a:xfrm>
            <a:off x="840000" y="6492875"/>
            <a:ext cx="1051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5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5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5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5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1" name="Google Shape;311;p5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5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3" name="Google Shape;313;p5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5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9" name="Google Shape;329;p5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0" name="Google Shape;330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5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36" name="Google Shape;336;p5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7" name="Google Shape;337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6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>
  <p:cSld name="Título y texto vertical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>
            <a:spLocks noGrp="1"/>
          </p:cNvSpPr>
          <p:nvPr>
            <p:ph type="body" idx="1"/>
          </p:nvPr>
        </p:nvSpPr>
        <p:spPr>
          <a:xfrm>
            <a:off x="1778389" y="2245340"/>
            <a:ext cx="3356317" cy="739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9"/>
          <p:cNvSpPr/>
          <p:nvPr/>
        </p:nvSpPr>
        <p:spPr>
          <a:xfrm rot="5400000">
            <a:off x="3086776" y="3319206"/>
            <a:ext cx="739541" cy="49039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7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2"/>
          </p:nvPr>
        </p:nvSpPr>
        <p:spPr>
          <a:xfrm>
            <a:off x="1778388" y="4168541"/>
            <a:ext cx="3356317" cy="1918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3"/>
          </p:nvPr>
        </p:nvSpPr>
        <p:spPr>
          <a:xfrm>
            <a:off x="7057297" y="2245340"/>
            <a:ext cx="3356317" cy="739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9"/>
          <p:cNvSpPr/>
          <p:nvPr/>
        </p:nvSpPr>
        <p:spPr>
          <a:xfrm rot="5400000">
            <a:off x="8365684" y="3319206"/>
            <a:ext cx="739541" cy="49039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7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9"/>
          <p:cNvSpPr txBox="1">
            <a:spLocks noGrp="1"/>
          </p:cNvSpPr>
          <p:nvPr>
            <p:ph type="body" idx="4"/>
          </p:nvPr>
        </p:nvSpPr>
        <p:spPr>
          <a:xfrm>
            <a:off x="7057296" y="4168541"/>
            <a:ext cx="3356317" cy="1918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536551"/>
            <a:ext cx="10515600" cy="49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300"/>
              </a:buClr>
              <a:buSzPts val="2400"/>
              <a:buFont typeface="Verdana"/>
              <a:buNone/>
              <a:defRPr sz="2400" b="1" i="0" u="none" strike="noStrike" cap="none">
                <a:solidFill>
                  <a:srgbClr val="FF73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ftr" idx="11"/>
          </p:nvPr>
        </p:nvSpPr>
        <p:spPr>
          <a:xfrm>
            <a:off x="840000" y="6492875"/>
            <a:ext cx="1051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6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6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1" name="Google Shape;361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6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3" name="Google Shape;373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6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0" name="Google Shape;380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6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6" name="Google Shape;386;p6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6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8" name="Google Shape;388;p6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7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04" name="Google Shape;404;p7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5" name="Google Shape;405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7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11" name="Google Shape;411;p7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12" name="Google Shape;412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998537" y="2321121"/>
            <a:ext cx="9031287" cy="349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Calibri"/>
              <a:buAutoNum type="arabicParenR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Calibri"/>
              <a:buAutoNum type="alphaLcParenR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Calibri"/>
              <a:buAutoNum type="arabicParenR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title"/>
          </p:nvPr>
        </p:nvSpPr>
        <p:spPr>
          <a:xfrm>
            <a:off x="838200" y="536551"/>
            <a:ext cx="10515600" cy="49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300"/>
              </a:buClr>
              <a:buSzPts val="2400"/>
              <a:buFont typeface="Verdana"/>
              <a:buNone/>
              <a:defRPr sz="2400" b="1" i="0" u="none" strike="noStrike" cap="none">
                <a:solidFill>
                  <a:srgbClr val="FF73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ftr" idx="11"/>
          </p:nvPr>
        </p:nvSpPr>
        <p:spPr>
          <a:xfrm>
            <a:off x="840000" y="6492875"/>
            <a:ext cx="1051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7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7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4" name="Google Shape;424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7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7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" name="Google Shape;443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7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9" name="Google Shape;449;p7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0" name="Google Shape;450;p7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1" name="Google Shape;451;p7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2" name="Google Shape;452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8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8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7" name="Google Shape;467;p8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8" name="Google Shape;468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8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74" name="Google Shape;474;p8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5" name="Google Shape;475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8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1" name="Google Shape;481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body" idx="1"/>
          </p:nvPr>
        </p:nvSpPr>
        <p:spPr>
          <a:xfrm>
            <a:off x="998537" y="2321121"/>
            <a:ext cx="9031287" cy="349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Noto Sans Symbols"/>
              <a:buChar char="⮚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Noto Sans Symbols"/>
              <a:buChar char="✔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title"/>
          </p:nvPr>
        </p:nvSpPr>
        <p:spPr>
          <a:xfrm>
            <a:off x="838200" y="536551"/>
            <a:ext cx="10515600" cy="49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300"/>
              </a:buClr>
              <a:buSzPts val="2400"/>
              <a:buFont typeface="Verdana"/>
              <a:buNone/>
              <a:defRPr sz="2400" b="1" i="0" u="none" strike="noStrike" cap="none">
                <a:solidFill>
                  <a:srgbClr val="FF73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ftr" idx="11"/>
          </p:nvPr>
        </p:nvSpPr>
        <p:spPr>
          <a:xfrm>
            <a:off x="840000" y="6492875"/>
            <a:ext cx="1051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8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8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7" name="Google Shape;487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Título vertical y texto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838200" y="536551"/>
            <a:ext cx="10515600" cy="49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300"/>
              </a:buClr>
              <a:buSzPts val="2400"/>
              <a:buFont typeface="Verdana"/>
              <a:buNone/>
              <a:defRPr sz="2400" b="1" i="0" u="none" strike="noStrike" cap="none">
                <a:solidFill>
                  <a:srgbClr val="FF73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ftr" idx="11"/>
          </p:nvPr>
        </p:nvSpPr>
        <p:spPr>
          <a:xfrm>
            <a:off x="840000" y="6492875"/>
            <a:ext cx="1051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ftr" idx="11"/>
          </p:nvPr>
        </p:nvSpPr>
        <p:spPr>
          <a:xfrm>
            <a:off x="840000" y="6492875"/>
            <a:ext cx="1051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115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6549438"/>
            <a:ext cx="12204000" cy="252000"/>
          </a:xfrm>
          <a:prstGeom prst="rect">
            <a:avLst/>
          </a:prstGeom>
          <a:solidFill>
            <a:srgbClr val="9B9B9B">
              <a:alpha val="5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3"/>
          <p:cNvSpPr txBox="1"/>
          <p:nvPr/>
        </p:nvSpPr>
        <p:spPr>
          <a:xfrm>
            <a:off x="840000" y="6492875"/>
            <a:ext cx="10818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Cátedra </a:t>
            </a:r>
            <a:r>
              <a:rPr lang="es-AR" sz="12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Punte</a:t>
            </a:r>
            <a:r>
              <a:rPr lang="es-AR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/Fuentes | Administración de Personal III                                                                                                                                               Relaciones del Trabajo | UBA</a:t>
            </a:r>
            <a:endParaRPr sz="1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8" r:id="rId5"/>
    <p:sldLayoutId id="2147483659" r:id="rId6"/>
    <p:sldLayoutId id="2147483661" r:id="rId7"/>
    <p:sldLayoutId id="2147483662" r:id="rId8"/>
    <p:sldLayoutId id="214748371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6" name="Google Shape;216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1" name="Google Shape;291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Google Shape;293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Google Shape;294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4" name="Google Shape;354;p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6" name="Google Shape;356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7" name="Google Shape;357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9" name="Google Shape;429;p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0" name="Google Shape;430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Google Shape;431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2" name="Google Shape;432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"/>
          <p:cNvSpPr txBox="1">
            <a:spLocks noGrp="1"/>
          </p:cNvSpPr>
          <p:nvPr>
            <p:ph type="body" idx="1"/>
          </p:nvPr>
        </p:nvSpPr>
        <p:spPr>
          <a:xfrm>
            <a:off x="3338512" y="3557200"/>
            <a:ext cx="5846637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s-AR" dirty="0" smtClean="0"/>
              <a:t>Como Proceso </a:t>
            </a:r>
            <a:r>
              <a:rPr lang="es-AR" sz="2000" dirty="0" smtClean="0"/>
              <a:t>- </a:t>
            </a:r>
            <a:r>
              <a:rPr lang="es-AR" sz="2000" dirty="0"/>
              <a:t>(aplicado al TP Sector)</a:t>
            </a:r>
            <a:endParaRPr lang="es-AR" sz="2000" dirty="0" smtClean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000" dirty="0"/>
          </a:p>
        </p:txBody>
      </p:sp>
      <p:pic>
        <p:nvPicPr>
          <p:cNvPr id="496" name="Google Shape;49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4800" y="208025"/>
            <a:ext cx="1097751" cy="10977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94;p1"/>
          <p:cNvSpPr txBox="1">
            <a:spLocks noGrp="1"/>
          </p:cNvSpPr>
          <p:nvPr>
            <p:ph type="title"/>
          </p:nvPr>
        </p:nvSpPr>
        <p:spPr>
          <a:xfrm>
            <a:off x="3327334" y="2953589"/>
            <a:ext cx="5514975" cy="793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r>
              <a:rPr lang="es-AR" dirty="0"/>
              <a:t>GESTIÓN </a:t>
            </a:r>
            <a:r>
              <a:rPr lang="es-AR" dirty="0" smtClean="0"/>
              <a:t>OPERATIVA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5"/>
          <p:cNvSpPr txBox="1">
            <a:spLocks noChangeArrowheads="1"/>
          </p:cNvSpPr>
          <p:nvPr/>
        </p:nvSpPr>
        <p:spPr bwMode="auto">
          <a:xfrm>
            <a:off x="522514" y="335138"/>
            <a:ext cx="381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800" b="1" dirty="0" smtClean="0">
                <a:solidFill>
                  <a:schemeClr val="accent2"/>
                </a:solidFill>
                <a:ea typeface="Verdana" panose="020B0604030504040204" pitchFamily="34" charset="0"/>
              </a:rPr>
              <a:t>2</a:t>
            </a:r>
            <a:r>
              <a:rPr lang="es-AR" altLang="en-US" sz="2800" b="1" dirty="0">
                <a:solidFill>
                  <a:schemeClr val="accent2"/>
                </a:solidFill>
                <a:ea typeface="Verdana" panose="020B0604030504040204" pitchFamily="34" charset="0"/>
              </a:rPr>
              <a:t>. EXPLICATIVO</a:t>
            </a:r>
            <a:endParaRPr lang="es-ES" altLang="en-US" sz="2800" b="1" dirty="0">
              <a:solidFill>
                <a:schemeClr val="accent2"/>
              </a:solidFill>
              <a:ea typeface="Verdana" panose="020B0604030504040204" pitchFamily="34" charset="0"/>
            </a:endParaRP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27" y="2419202"/>
            <a:ext cx="3216231" cy="163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150" y="4624388"/>
            <a:ext cx="1267587" cy="18577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3" name="Oval Callout 12"/>
          <p:cNvSpPr/>
          <p:nvPr/>
        </p:nvSpPr>
        <p:spPr bwMode="auto">
          <a:xfrm>
            <a:off x="9539288" y="3884614"/>
            <a:ext cx="1084262" cy="839787"/>
          </a:xfrm>
          <a:prstGeom prst="wedgeEllipseCallout">
            <a:avLst>
              <a:gd name="adj1" fmla="val -8175"/>
              <a:gd name="adj2" fmla="val 94618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flipH="1">
            <a:off x="9525000" y="3886200"/>
            <a:ext cx="1042988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¿Me explicás el plan?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241256" y="1637351"/>
            <a:ext cx="57181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200" b="1" dirty="0">
                <a:solidFill>
                  <a:schemeClr val="accent2"/>
                </a:solidFill>
                <a:ea typeface="Verdana" panose="020B0604030504040204" pitchFamily="34" charset="0"/>
              </a:rPr>
              <a:t>a. Responsabilidad del Líder: </a:t>
            </a:r>
            <a:r>
              <a:rPr lang="es-AR" altLang="en-US" sz="2200" dirty="0">
                <a:solidFill>
                  <a:schemeClr val="accent2"/>
                </a:solidFill>
                <a:ea typeface="Verdana" panose="020B0604030504040204" pitchFamily="34" charset="0"/>
              </a:rPr>
              <a:t>Explicar</a:t>
            </a:r>
            <a:endParaRPr lang="es-ES" altLang="en-US" sz="2200" dirty="0">
              <a:solidFill>
                <a:schemeClr val="accent2"/>
              </a:solidFill>
              <a:ea typeface="Verdana" panose="020B0604030504040204" pitchFamily="34" charset="0"/>
            </a:endParaRPr>
          </a:p>
        </p:txBody>
      </p:sp>
      <p:sp>
        <p:nvSpPr>
          <p:cNvPr id="20490" name="Text Box 15"/>
          <p:cNvSpPr txBox="1">
            <a:spLocks noChangeArrowheads="1"/>
          </p:cNvSpPr>
          <p:nvPr/>
        </p:nvSpPr>
        <p:spPr bwMode="auto">
          <a:xfrm>
            <a:off x="877078" y="5690414"/>
            <a:ext cx="83975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000" b="1" dirty="0">
                <a:solidFill>
                  <a:schemeClr val="accent2"/>
                </a:solidFill>
                <a:ea typeface="Verdana" panose="020B0604030504040204" pitchFamily="34" charset="0"/>
              </a:rPr>
              <a:t>b. Responsabilidad de los miembros del grupo: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000" dirty="0">
                <a:solidFill>
                  <a:schemeClr val="accent2"/>
                </a:solidFill>
                <a:ea typeface="Verdana" panose="020B0604030504040204" pitchFamily="34" charset="0"/>
              </a:rPr>
              <a:t>Pedir explicación, para comprender y alinearse adecuadamente</a:t>
            </a:r>
            <a:endParaRPr lang="es-ES" altLang="en-US" sz="2000" dirty="0">
              <a:solidFill>
                <a:schemeClr val="accent2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60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15"/>
          <p:cNvSpPr txBox="1">
            <a:spLocks noChangeArrowheads="1"/>
          </p:cNvSpPr>
          <p:nvPr/>
        </p:nvSpPr>
        <p:spPr bwMode="auto">
          <a:xfrm>
            <a:off x="615820" y="441384"/>
            <a:ext cx="3810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700" b="1" dirty="0" smtClean="0">
                <a:solidFill>
                  <a:schemeClr val="accent2"/>
                </a:solidFill>
                <a:ea typeface="Verdana" panose="020B0604030504040204" pitchFamily="34" charset="0"/>
              </a:rPr>
              <a:t>3</a:t>
            </a:r>
            <a:r>
              <a:rPr lang="es-AR" altLang="en-US" sz="2700" b="1" dirty="0">
                <a:solidFill>
                  <a:schemeClr val="accent2"/>
                </a:solidFill>
                <a:ea typeface="Verdana" panose="020B0604030504040204" pitchFamily="34" charset="0"/>
              </a:rPr>
              <a:t>. CONSULTIVO</a:t>
            </a:r>
            <a:endParaRPr lang="es-ES" altLang="en-US" sz="2700" b="1" dirty="0">
              <a:solidFill>
                <a:schemeClr val="accent2"/>
              </a:solidFill>
              <a:ea typeface="Verdana" panose="020B0604030504040204" pitchFamily="34" charset="0"/>
            </a:endParaRP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7" y="2562048"/>
            <a:ext cx="3786478" cy="16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504" y="4981901"/>
            <a:ext cx="1032366" cy="151301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1" name="Oval Callout 10"/>
          <p:cNvSpPr/>
          <p:nvPr/>
        </p:nvSpPr>
        <p:spPr bwMode="auto">
          <a:xfrm>
            <a:off x="9539288" y="3886200"/>
            <a:ext cx="1084262" cy="763588"/>
          </a:xfrm>
          <a:prstGeom prst="wedgeEllipseCallout">
            <a:avLst>
              <a:gd name="adj1" fmla="val -8175"/>
              <a:gd name="adj2" fmla="val 94618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flipH="1">
            <a:off x="9525000" y="4006850"/>
            <a:ext cx="104298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¿Puedo opinar?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537" name="Text Box 15"/>
          <p:cNvSpPr txBox="1">
            <a:spLocks noChangeArrowheads="1"/>
          </p:cNvSpPr>
          <p:nvPr/>
        </p:nvSpPr>
        <p:spPr bwMode="auto">
          <a:xfrm>
            <a:off x="680746" y="1564408"/>
            <a:ext cx="57293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a. Responsabilidad del Líder: </a:t>
            </a:r>
            <a:r>
              <a:rPr lang="es-AR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Consultar</a:t>
            </a:r>
            <a:endParaRPr lang="es-ES" altLang="en-US" sz="2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2538" name="Text Box 15"/>
          <p:cNvSpPr txBox="1">
            <a:spLocks noChangeArrowheads="1"/>
          </p:cNvSpPr>
          <p:nvPr/>
        </p:nvSpPr>
        <p:spPr bwMode="auto">
          <a:xfrm>
            <a:off x="1543694" y="5469182"/>
            <a:ext cx="77120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b. Responsabilidad de los miembros del grupo: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000" dirty="0">
                <a:solidFill>
                  <a:schemeClr val="accent2"/>
                </a:solidFill>
                <a:latin typeface="Arial" panose="020B0604020202020204" pitchFamily="34" charset="0"/>
              </a:rPr>
              <a:t>Manifestar su opinión, participar activamente en el diseño e implementación</a:t>
            </a:r>
            <a:endParaRPr lang="es-ES" altLang="en-US" sz="2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902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15"/>
          <p:cNvSpPr txBox="1">
            <a:spLocks noChangeArrowheads="1"/>
          </p:cNvSpPr>
          <p:nvPr/>
        </p:nvSpPr>
        <p:spPr bwMode="auto">
          <a:xfrm>
            <a:off x="-146763" y="358859"/>
            <a:ext cx="64008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700" b="1" dirty="0" smtClean="0">
                <a:solidFill>
                  <a:schemeClr val="accent2"/>
                </a:solidFill>
                <a:ea typeface="Verdana" panose="020B0604030504040204" pitchFamily="34" charset="0"/>
              </a:rPr>
              <a:t>4</a:t>
            </a:r>
            <a:r>
              <a:rPr lang="es-AR" altLang="en-US" sz="2700" b="1" dirty="0">
                <a:solidFill>
                  <a:schemeClr val="accent2"/>
                </a:solidFill>
                <a:ea typeface="Verdana" panose="020B0604030504040204" pitchFamily="34" charset="0"/>
              </a:rPr>
              <a:t>. DECISORIO (depende…)</a:t>
            </a:r>
            <a:endParaRPr lang="es-ES" altLang="en-US" sz="2700" b="1" dirty="0">
              <a:solidFill>
                <a:schemeClr val="accent2"/>
              </a:solidFill>
              <a:ea typeface="Verdana" panose="020B0604030504040204" pitchFamily="34" charset="0"/>
            </a:endParaRPr>
          </a:p>
        </p:txBody>
      </p:sp>
      <p:pic>
        <p:nvPicPr>
          <p:cNvPr id="2458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79" y="2425497"/>
            <a:ext cx="3638410" cy="216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2443" y="4562477"/>
            <a:ext cx="1313689" cy="192532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0" name="Oval Callout 9"/>
          <p:cNvSpPr/>
          <p:nvPr/>
        </p:nvSpPr>
        <p:spPr bwMode="auto">
          <a:xfrm>
            <a:off x="9539288" y="3886200"/>
            <a:ext cx="1084262" cy="763588"/>
          </a:xfrm>
          <a:prstGeom prst="wedgeEllipseCallout">
            <a:avLst>
              <a:gd name="adj1" fmla="val -8175"/>
              <a:gd name="adj2" fmla="val 94618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flipH="1">
            <a:off x="9448800" y="3962401"/>
            <a:ext cx="12144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Hay que hacer esto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585" name="Text Box 15"/>
          <p:cNvSpPr txBox="1">
            <a:spLocks noChangeArrowheads="1"/>
          </p:cNvSpPr>
          <p:nvPr/>
        </p:nvSpPr>
        <p:spPr bwMode="auto">
          <a:xfrm>
            <a:off x="574578" y="1557631"/>
            <a:ext cx="57991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ClrTx/>
              <a:buFontTx/>
              <a:buAutoNum type="alphaLcPeriod"/>
            </a:pPr>
            <a:r>
              <a:rPr lang="es-AR" altLang="en-US" sz="2200" b="1" dirty="0" smtClean="0">
                <a:solidFill>
                  <a:schemeClr val="accent2"/>
                </a:solidFill>
                <a:ea typeface="Verdana" panose="020B0604030504040204" pitchFamily="34" charset="0"/>
              </a:rPr>
              <a:t>Responsabilidad del Líder: </a:t>
            </a: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s-AR" altLang="en-US" sz="2200" dirty="0" smtClean="0">
                <a:solidFill>
                  <a:schemeClr val="accent2"/>
                </a:solidFill>
                <a:ea typeface="Verdana" panose="020B0604030504040204" pitchFamily="34" charset="0"/>
              </a:rPr>
              <a:t>delegar</a:t>
            </a:r>
            <a:endParaRPr lang="es-ES" altLang="en-US" sz="2200" dirty="0">
              <a:solidFill>
                <a:schemeClr val="accent2"/>
              </a:solidFill>
              <a:ea typeface="Verdana" panose="020B0604030504040204" pitchFamily="34" charset="0"/>
            </a:endParaRPr>
          </a:p>
        </p:txBody>
      </p:sp>
      <p:sp>
        <p:nvSpPr>
          <p:cNvPr id="24586" name="Text Box 15"/>
          <p:cNvSpPr txBox="1">
            <a:spLocks noChangeArrowheads="1"/>
          </p:cNvSpPr>
          <p:nvPr/>
        </p:nvSpPr>
        <p:spPr bwMode="auto">
          <a:xfrm>
            <a:off x="2590801" y="5764213"/>
            <a:ext cx="62642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b. Responsabilidad de los miembros del grupo: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000" dirty="0">
                <a:solidFill>
                  <a:schemeClr val="accent2"/>
                </a:solidFill>
                <a:latin typeface="Arial" panose="020B0604020202020204" pitchFamily="34" charset="0"/>
              </a:rPr>
              <a:t>Toma de decisiones en su área de responsabilidad</a:t>
            </a:r>
            <a:endParaRPr lang="es-ES" altLang="en-US" sz="2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03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Guía del TP para el análisis del sector</a:t>
            </a:r>
            <a:endParaRPr lang="es-AR" dirty="0"/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43" y="1858347"/>
            <a:ext cx="7124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4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536551"/>
            <a:ext cx="10515600" cy="42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AR" altLang="en-US" sz="24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Gestión Operativa como Proceso</a:t>
            </a:r>
          </a:p>
        </p:txBody>
      </p:sp>
      <p:sp>
        <p:nvSpPr>
          <p:cNvPr id="6" name="Text Box 1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0466" y="2194559"/>
            <a:ext cx="3806890" cy="297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4300" indent="0" algn="ctr" eaLnBrk="1" hangingPunct="1">
              <a:spcBef>
                <a:spcPct val="0"/>
              </a:spcBef>
              <a:buNone/>
              <a:defRPr/>
            </a:pPr>
            <a:r>
              <a:rPr lang="es-AR" alt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1. Programa de </a:t>
            </a:r>
          </a:p>
          <a:p>
            <a:pPr marL="114300" indent="0" algn="ctr" eaLnBrk="1" hangingPunct="1">
              <a:spcBef>
                <a:spcPct val="0"/>
              </a:spcBef>
              <a:buNone/>
              <a:defRPr/>
            </a:pPr>
            <a:r>
              <a:rPr lang="es-AR" alt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Trabajo</a:t>
            </a:r>
          </a:p>
          <a:p>
            <a:pPr marL="114300" indent="0" algn="ctr" eaLnBrk="1" hangingPunct="1">
              <a:spcBef>
                <a:spcPct val="0"/>
              </a:spcBef>
              <a:buNone/>
              <a:defRPr/>
            </a:pPr>
            <a:endParaRPr lang="es-AR" alt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 algn="ctr" eaLnBrk="1" hangingPunct="1">
              <a:spcBef>
                <a:spcPct val="0"/>
              </a:spcBef>
              <a:buNone/>
              <a:defRPr/>
            </a:pPr>
            <a:endParaRPr lang="es-AR" alt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AR" altLang="en-US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Es la bajada del Plan Estratégico en un Programa concreto que incluye:</a:t>
            </a:r>
            <a:r>
              <a:rPr lang="es-AR" altLang="en-US" sz="2200" b="1" dirty="0" smtClean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030860" y="4488024"/>
            <a:ext cx="758575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28700" lvl="1">
              <a:spcBef>
                <a:spcPct val="0"/>
              </a:spcBef>
              <a:defRPr/>
            </a:pPr>
            <a:r>
              <a:rPr lang="es-AR" altLang="en-US" sz="20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Objetivos específicos</a:t>
            </a:r>
          </a:p>
          <a:p>
            <a:pPr marL="1028700" lvl="1">
              <a:spcBef>
                <a:spcPct val="0"/>
              </a:spcBef>
              <a:defRPr/>
            </a:pPr>
            <a:r>
              <a:rPr lang="es-AR" altLang="en-US" sz="20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Acciones para el logro de cada objetivo</a:t>
            </a:r>
          </a:p>
          <a:p>
            <a:pPr marL="1028700" lvl="1">
              <a:spcBef>
                <a:spcPct val="0"/>
              </a:spcBef>
              <a:defRPr/>
            </a:pPr>
            <a:r>
              <a:rPr lang="es-AR" altLang="en-US" sz="20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Responsables</a:t>
            </a:r>
          </a:p>
          <a:p>
            <a:pPr marL="1028700" lvl="1">
              <a:spcBef>
                <a:spcPct val="0"/>
              </a:spcBef>
              <a:defRPr/>
            </a:pPr>
            <a:r>
              <a:rPr lang="es-AR" altLang="en-US" sz="20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Plazos</a:t>
            </a:r>
          </a:p>
          <a:p>
            <a:pPr marL="1028700" lvl="1">
              <a:spcBef>
                <a:spcPct val="0"/>
              </a:spcBef>
              <a:defRPr/>
            </a:pPr>
            <a:r>
              <a:rPr lang="es-AR" altLang="en-US" sz="20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Parámetros de medición</a:t>
            </a:r>
            <a:endParaRPr lang="es-ES" altLang="en-US" sz="2000" b="1" dirty="0" smtClean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6" y="1514960"/>
            <a:ext cx="5006975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46" y="1078736"/>
            <a:ext cx="1836413" cy="231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15"/>
          <p:cNvSpPr txBox="1">
            <a:spLocks noChangeArrowheads="1"/>
          </p:cNvSpPr>
          <p:nvPr/>
        </p:nvSpPr>
        <p:spPr bwMode="auto">
          <a:xfrm>
            <a:off x="186612" y="72366"/>
            <a:ext cx="9144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700" b="1" dirty="0">
                <a:solidFill>
                  <a:schemeClr val="accent2"/>
                </a:solidFill>
                <a:ea typeface="Verdana" panose="020B0604030504040204" pitchFamily="34" charset="0"/>
              </a:rPr>
              <a:t>Diagnóstico</a:t>
            </a:r>
            <a:r>
              <a:rPr lang="es-AR" altLang="en-US" sz="2700" b="1" dirty="0">
                <a:solidFill>
                  <a:schemeClr val="accent2"/>
                </a:solidFill>
                <a:latin typeface="+mn-lt"/>
              </a:rPr>
              <a:t> del Programa de Trabajo</a:t>
            </a:r>
          </a:p>
        </p:txBody>
      </p:sp>
      <p:sp>
        <p:nvSpPr>
          <p:cNvPr id="33796" name="Text Box 15"/>
          <p:cNvSpPr txBox="1">
            <a:spLocks noChangeArrowheads="1"/>
          </p:cNvSpPr>
          <p:nvPr/>
        </p:nvSpPr>
        <p:spPr bwMode="auto">
          <a:xfrm>
            <a:off x="7029063" y="557713"/>
            <a:ext cx="59531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200" b="1" dirty="0">
                <a:latin typeface="Arial" panose="020B0604020202020204" pitchFamily="34" charset="0"/>
              </a:rPr>
              <a:t>1. ¿Se hace adecuadamente?</a:t>
            </a:r>
            <a:endParaRPr lang="es-ES" altLang="en-US" sz="2200" b="1" dirty="0">
              <a:latin typeface="Arial" panose="020B0604020202020204" pitchFamily="34" charset="0"/>
            </a:endParaRPr>
          </a:p>
        </p:txBody>
      </p:sp>
      <p:pic>
        <p:nvPicPr>
          <p:cNvPr id="33798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51311"/>
            <a:ext cx="2895594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15"/>
          <p:cNvSpPr txBox="1">
            <a:spLocks noChangeArrowheads="1"/>
          </p:cNvSpPr>
          <p:nvPr/>
        </p:nvSpPr>
        <p:spPr bwMode="auto">
          <a:xfrm>
            <a:off x="148513" y="4034988"/>
            <a:ext cx="6753648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200" b="1" dirty="0">
                <a:latin typeface="Arial" panose="020B0604020202020204" pitchFamily="34" charset="0"/>
              </a:rPr>
              <a:t>2. ¿Se hace con la gente?</a:t>
            </a:r>
            <a:endParaRPr lang="es-ES" altLang="en-US" sz="2200" b="1" dirty="0">
              <a:latin typeface="Arial" panose="020B0604020202020204" pitchFamily="34" charset="0"/>
            </a:endParaRPr>
          </a:p>
        </p:txBody>
      </p:sp>
      <p:sp>
        <p:nvSpPr>
          <p:cNvPr id="33800" name="Text Box 15"/>
          <p:cNvSpPr txBox="1">
            <a:spLocks noChangeArrowheads="1"/>
          </p:cNvSpPr>
          <p:nvPr/>
        </p:nvSpPr>
        <p:spPr bwMode="auto">
          <a:xfrm>
            <a:off x="6018959" y="1102979"/>
            <a:ext cx="63658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latin typeface="Arial" panose="020B0604020202020204" pitchFamily="34" charset="0"/>
              </a:rPr>
              <a:t>Existe y está bien diseñado, indicando objetivos, actividades, plazos, responsables, recursos y estándares?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latin typeface="Arial" panose="020B0604020202020204" pitchFamily="34" charset="0"/>
              </a:rPr>
              <a:t>Existe pero se implementa mal?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latin typeface="Arial" panose="020B0604020202020204" pitchFamily="34" charset="0"/>
              </a:rPr>
              <a:t>Existe pero tiene huecos?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latin typeface="Arial" panose="020B0604020202020204" pitchFamily="34" charset="0"/>
              </a:rPr>
              <a:t>Existe pero tiene errores?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latin typeface="Arial" panose="020B0604020202020204" pitchFamily="34" charset="0"/>
              </a:rPr>
              <a:t>Existe pero podría realizarse mejor?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latin typeface="Arial" panose="020B0604020202020204" pitchFamily="34" charset="0"/>
              </a:rPr>
              <a:t>Existe pero no se actualiza?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latin typeface="Arial" panose="020B0604020202020204" pitchFamily="34" charset="0"/>
              </a:rPr>
              <a:t>Existe pero no se hace de manera sistemática?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latin typeface="Arial" panose="020B0604020202020204" pitchFamily="34" charset="0"/>
              </a:rPr>
              <a:t>Existe pero no se controla?</a:t>
            </a:r>
            <a:endParaRPr lang="es-ES" altLang="en-US" sz="1600" dirty="0">
              <a:latin typeface="Arial" panose="020B0604020202020204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0" y="4549775"/>
            <a:ext cx="52578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1400" dirty="0"/>
              <a:t>Nivel Informativo: </a:t>
            </a:r>
            <a:r>
              <a:rPr lang="es-AR" altLang="en-US" sz="2000" dirty="0"/>
              <a:t>Se informa? Lo conocen? Está al alcance de todos?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1400" dirty="0"/>
              <a:t>Nivel Explicativo: </a:t>
            </a:r>
            <a:r>
              <a:rPr lang="es-AR" altLang="en-US" sz="2000" dirty="0"/>
              <a:t>Se explica? Lo entienden?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1400" dirty="0"/>
              <a:t>Nivel Consultivo: </a:t>
            </a:r>
            <a:r>
              <a:rPr lang="es-AR" altLang="en-US" sz="2000" dirty="0"/>
              <a:t>Se consulta? Opinaron?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1400" dirty="0"/>
              <a:t>Nivel Decisorio: </a:t>
            </a:r>
            <a:r>
              <a:rPr lang="es-AR" altLang="en-US" sz="2000" dirty="0"/>
              <a:t>Participaron en la definición?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2000" dirty="0"/>
              <a:t>La gente está comprometida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10136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536551"/>
            <a:ext cx="10515600" cy="81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s-AR" altLang="en-US" sz="2600" b="1" dirty="0">
                <a:solidFill>
                  <a:schemeClr val="accent2"/>
                </a:solidFill>
                <a:ea typeface="Verdana" panose="020B0604030504040204" pitchFamily="34" charset="0"/>
              </a:rPr>
              <a:t>Diagnóstico del Programa de </a:t>
            </a:r>
            <a:r>
              <a:rPr lang="es-AR" altLang="en-US" sz="2600" b="1" dirty="0" smtClean="0">
                <a:solidFill>
                  <a:schemeClr val="accent2"/>
                </a:solidFill>
                <a:ea typeface="Verdana" panose="020B0604030504040204" pitchFamily="34" charset="0"/>
              </a:rPr>
              <a:t>Trabajo: </a:t>
            </a:r>
            <a:br>
              <a:rPr lang="es-AR" altLang="en-US" sz="2600" b="1" dirty="0" smtClean="0">
                <a:solidFill>
                  <a:schemeClr val="accent2"/>
                </a:solidFill>
                <a:ea typeface="Verdana" panose="020B0604030504040204" pitchFamily="34" charset="0"/>
              </a:rPr>
            </a:br>
            <a:r>
              <a:rPr lang="es-AR" altLang="en-US" sz="2600" b="1" dirty="0" smtClean="0">
                <a:solidFill>
                  <a:schemeClr val="accent2"/>
                </a:solidFill>
                <a:ea typeface="Verdana" panose="020B0604030504040204" pitchFamily="34" charset="0"/>
              </a:rPr>
              <a:t>TP </a:t>
            </a:r>
            <a:r>
              <a:rPr lang="es-AR" altLang="en-US" sz="2600" b="1" dirty="0">
                <a:solidFill>
                  <a:schemeClr val="accent2"/>
                </a:solidFill>
                <a:ea typeface="Verdana" panose="020B0604030504040204" pitchFamily="34" charset="0"/>
              </a:rPr>
              <a:t>Sector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22" y="2262674"/>
            <a:ext cx="7645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5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536575"/>
            <a:ext cx="10515600" cy="84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s-AR" altLang="en-US" sz="2700" b="1" dirty="0">
                <a:solidFill>
                  <a:schemeClr val="accent2"/>
                </a:solidFill>
                <a:ea typeface="Verdana" panose="020B0604030504040204" pitchFamily="34" charset="0"/>
              </a:rPr>
              <a:t>Diagnóstico del </a:t>
            </a:r>
            <a:r>
              <a:rPr lang="es-AR" altLang="en-US" sz="2700" b="1" dirty="0" smtClean="0">
                <a:solidFill>
                  <a:schemeClr val="accent2"/>
                </a:solidFill>
                <a:ea typeface="Verdana" panose="020B0604030504040204" pitchFamily="34" charset="0"/>
              </a:rPr>
              <a:t>Programa de Trabajo </a:t>
            </a:r>
            <a:r>
              <a:rPr lang="es-AR" altLang="en-US" sz="2700" b="1" dirty="0">
                <a:solidFill>
                  <a:schemeClr val="accent2"/>
                </a:solidFill>
                <a:ea typeface="Verdana" panose="020B0604030504040204" pitchFamily="34" charset="0"/>
              </a:rPr>
              <a:t>(Ejemplo) 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s-AR" altLang="en-US" sz="2700" b="1" dirty="0">
                <a:solidFill>
                  <a:schemeClr val="accent2"/>
                </a:solidFill>
                <a:ea typeface="Verdana" panose="020B0604030504040204" pitchFamily="34" charset="0"/>
              </a:rPr>
              <a:t>	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838200" y="1673289"/>
            <a:ext cx="10405188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s-AR" altLang="en-US" sz="2000" b="1" dirty="0" smtClean="0">
                <a:ea typeface="Verdana" panose="020B0604030504040204" pitchFamily="34" charset="0"/>
              </a:rPr>
              <a:t>¿Se hace adecuadamente?</a:t>
            </a:r>
          </a:p>
          <a:p>
            <a:pPr algn="just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es-AR" altLang="en-US" sz="2000" b="1" dirty="0" smtClean="0">
              <a:ea typeface="Verdana" panose="020B060403050404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s-AR" altLang="en-US" sz="2000" dirty="0" smtClean="0">
                <a:ea typeface="Verdana" panose="020B0604030504040204" pitchFamily="34" charset="0"/>
              </a:rPr>
              <a:t>Si bien el Sector cuenta con una Programación de Tareas la misma es </a:t>
            </a:r>
            <a:r>
              <a:rPr lang="es-AR" altLang="en-US" sz="2000" u="sng" dirty="0" smtClean="0">
                <a:ea typeface="Verdana" panose="020B0604030504040204" pitchFamily="34" charset="0"/>
              </a:rPr>
              <a:t>parcial</a:t>
            </a:r>
            <a:r>
              <a:rPr lang="es-AR" altLang="en-US" sz="2000" dirty="0" smtClean="0">
                <a:ea typeface="Verdana" panose="020B0604030504040204" pitchFamily="34" charset="0"/>
              </a:rPr>
              <a:t> y cuenta con ciertos </a:t>
            </a:r>
            <a:r>
              <a:rPr lang="es-AR" altLang="en-US" sz="2000" u="sng" dirty="0" smtClean="0">
                <a:ea typeface="Verdana" panose="020B0604030504040204" pitchFamily="34" charset="0"/>
              </a:rPr>
              <a:t>huecos</a:t>
            </a:r>
            <a:r>
              <a:rPr lang="es-AR" altLang="en-US" sz="2000" dirty="0" smtClean="0">
                <a:ea typeface="Verdana" panose="020B0604030504040204" pitchFamily="34" charset="0"/>
              </a:rPr>
              <a:t> que es necesario cubrir, por ejemplo, si bien se encuentran definidas las </a:t>
            </a:r>
            <a:r>
              <a:rPr lang="es-AR" altLang="en-US" sz="2000" u="sng" dirty="0" smtClean="0">
                <a:ea typeface="Verdana" panose="020B0604030504040204" pitchFamily="34" charset="0"/>
              </a:rPr>
              <a:t>actividades y los plazos</a:t>
            </a:r>
            <a:r>
              <a:rPr lang="es-AR" altLang="en-US" sz="2000" dirty="0" smtClean="0">
                <a:ea typeface="Verdana" panose="020B0604030504040204" pitchFamily="34" charset="0"/>
              </a:rPr>
              <a:t>, no existe definición de </a:t>
            </a:r>
            <a:r>
              <a:rPr lang="es-AR" altLang="en-US" sz="2000" u="sng" dirty="0" smtClean="0">
                <a:ea typeface="Verdana" panose="020B0604030504040204" pitchFamily="34" charset="0"/>
              </a:rPr>
              <a:t>objetivos</a:t>
            </a:r>
            <a:r>
              <a:rPr lang="es-AR" altLang="en-US" sz="2000" dirty="0" smtClean="0">
                <a:ea typeface="Verdana" panose="020B0604030504040204" pitchFamily="34" charset="0"/>
              </a:rPr>
              <a:t> concretos lo cual lleva a que cada uno interprete la tarea de acuerdo a su criterio; asimismo no se identifican </a:t>
            </a:r>
            <a:r>
              <a:rPr lang="es-AR" altLang="en-US" sz="2000" u="sng" dirty="0" smtClean="0">
                <a:ea typeface="Verdana" panose="020B0604030504040204" pitchFamily="34" charset="0"/>
              </a:rPr>
              <a:t>responsables</a:t>
            </a:r>
            <a:r>
              <a:rPr lang="es-AR" altLang="en-US" sz="2000" dirty="0" smtClean="0">
                <a:ea typeface="Verdana" panose="020B0604030504040204" pitchFamily="34" charset="0"/>
              </a:rPr>
              <a:t> por lo que en ocasiones la tarea no se realiza y en otras ocasiones se duplica el trabajo. Sería importante aclarar además con qué </a:t>
            </a:r>
            <a:r>
              <a:rPr lang="es-AR" altLang="en-US" sz="2000" u="sng" dirty="0" smtClean="0">
                <a:ea typeface="Verdana" panose="020B0604030504040204" pitchFamily="34" charset="0"/>
              </a:rPr>
              <a:t>recursos</a:t>
            </a:r>
            <a:r>
              <a:rPr lang="es-AR" altLang="en-US" sz="2000" dirty="0" smtClean="0">
                <a:ea typeface="Verdana" panose="020B0604030504040204" pitchFamily="34" charset="0"/>
              </a:rPr>
              <a:t> contará el responsable para la concreción del programa y fijar un </a:t>
            </a:r>
            <a:r>
              <a:rPr lang="es-AR" altLang="en-US" sz="2000" u="sng" dirty="0" smtClean="0">
                <a:ea typeface="Verdana" panose="020B0604030504040204" pitchFamily="34" charset="0"/>
              </a:rPr>
              <a:t>standard</a:t>
            </a:r>
            <a:r>
              <a:rPr lang="es-AR" altLang="en-US" sz="2000" dirty="0" smtClean="0">
                <a:ea typeface="Verdana" panose="020B0604030504040204" pitchFamily="34" charset="0"/>
              </a:rPr>
              <a:t> para determinar si el Programa fue efectivamente cumplido. También debería incorporarse algún sistema de </a:t>
            </a:r>
            <a:r>
              <a:rPr lang="es-AR" altLang="en-US" sz="2000" u="sng" dirty="0" smtClean="0">
                <a:ea typeface="Verdana" panose="020B0604030504040204" pitchFamily="34" charset="0"/>
              </a:rPr>
              <a:t>actualización sistemática</a:t>
            </a:r>
            <a:r>
              <a:rPr lang="es-AR" altLang="en-US" sz="2000" dirty="0" smtClean="0">
                <a:ea typeface="Verdana" panose="020B0604030504040204" pitchFamily="34" charset="0"/>
              </a:rPr>
              <a:t> para evitar la comisión de errores o la repetición de tareas.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536575"/>
            <a:ext cx="10515600" cy="84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s-AR" altLang="en-US" sz="2700" b="1" dirty="0">
                <a:solidFill>
                  <a:schemeClr val="accent2"/>
                </a:solidFill>
                <a:ea typeface="Verdana" panose="020B0604030504040204" pitchFamily="34" charset="0"/>
              </a:rPr>
              <a:t>Diagnóstico del </a:t>
            </a:r>
            <a:r>
              <a:rPr lang="es-AR" altLang="en-US" sz="2700" b="1" dirty="0" smtClean="0">
                <a:solidFill>
                  <a:schemeClr val="accent2"/>
                </a:solidFill>
                <a:ea typeface="Verdana" panose="020B0604030504040204" pitchFamily="34" charset="0"/>
              </a:rPr>
              <a:t>Programa de Trabajo </a:t>
            </a:r>
            <a:r>
              <a:rPr lang="es-AR" altLang="en-US" sz="2700" b="1" dirty="0">
                <a:solidFill>
                  <a:schemeClr val="accent2"/>
                </a:solidFill>
                <a:ea typeface="Verdana" panose="020B0604030504040204" pitchFamily="34" charset="0"/>
              </a:rPr>
              <a:t>(Ejemplo) 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s-AR" altLang="en-US" sz="2700" b="1" dirty="0">
                <a:solidFill>
                  <a:schemeClr val="accent2"/>
                </a:solidFill>
                <a:ea typeface="Verdana" panose="020B0604030504040204" pitchFamily="34" charset="0"/>
              </a:rPr>
              <a:t>	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968829" y="1506667"/>
            <a:ext cx="10002416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s-AR" altLang="en-US" sz="2000" b="1" dirty="0" smtClean="0">
                <a:ea typeface="Verdana" panose="020B0604030504040204" pitchFamily="34" charset="0"/>
              </a:rPr>
              <a:t>¿Se hace con la gente?</a:t>
            </a:r>
          </a:p>
          <a:p>
            <a:pPr algn="just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es-AR" altLang="en-US" sz="2000" dirty="0" smtClean="0">
              <a:ea typeface="Verdana" panose="020B060403050404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s-AR" altLang="en-US" sz="2000" dirty="0" smtClean="0">
                <a:ea typeface="Verdana" panose="020B0604030504040204" pitchFamily="34" charset="0"/>
              </a:rPr>
              <a:t>El Programa se arma con la participación de todo el sector; todos tienen la posibilidad de </a:t>
            </a:r>
            <a:r>
              <a:rPr lang="es-AR" altLang="en-US" sz="2000" u="sng" dirty="0" smtClean="0">
                <a:ea typeface="Verdana" panose="020B0604030504040204" pitchFamily="34" charset="0"/>
              </a:rPr>
              <a:t>opinar</a:t>
            </a:r>
            <a:r>
              <a:rPr lang="es-AR" altLang="en-US" sz="2000" dirty="0" smtClean="0">
                <a:ea typeface="Verdana" panose="020B0604030504040204" pitchFamily="34" charset="0"/>
              </a:rPr>
              <a:t> en el diseño de aquellas actividades en las que resultan involucrados; asimismo se realizan reuniones semanales de seguimiento, oportunidad en la cual pueden </a:t>
            </a:r>
            <a:r>
              <a:rPr lang="es-AR" altLang="en-US" sz="2000" u="sng" dirty="0" smtClean="0">
                <a:ea typeface="Verdana" panose="020B0604030504040204" pitchFamily="34" charset="0"/>
              </a:rPr>
              <a:t>despejarse dudas o debatir temas relacionados </a:t>
            </a:r>
            <a:r>
              <a:rPr lang="es-AR" altLang="en-US" sz="2000" dirty="0" smtClean="0">
                <a:ea typeface="Verdana" panose="020B0604030504040204" pitchFamily="34" charset="0"/>
              </a:rPr>
              <a:t>con el Programa y su avance. Finalizada la reunión se designa un responsable para la actualización del Programa; esta actualización es subida a la intranet de la empresa y compartida vía e-mail de modo de garantizar la </a:t>
            </a:r>
            <a:r>
              <a:rPr lang="es-AR" altLang="en-US" sz="2000" u="sng" dirty="0" smtClean="0">
                <a:ea typeface="Verdana" panose="020B0604030504040204" pitchFamily="34" charset="0"/>
              </a:rPr>
              <a:t>posibilidad de informarse</a:t>
            </a:r>
            <a:r>
              <a:rPr lang="es-AR" altLang="en-US" sz="2000" dirty="0" smtClean="0">
                <a:ea typeface="Verdana" panose="020B0604030504040204" pitchFamily="34" charset="0"/>
              </a:rPr>
              <a:t> sobre la situación del Programa.</a:t>
            </a:r>
          </a:p>
          <a:p>
            <a:pPr marL="0" indent="0"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es-AR" altLang="en-US" sz="2000" dirty="0" smtClean="0">
                <a:ea typeface="Verdana" panose="020B0604030504040204" pitchFamily="34" charset="0"/>
              </a:rPr>
              <a:t>El gerente del sector es quien </a:t>
            </a:r>
            <a:r>
              <a:rPr lang="es-AR" altLang="en-US" sz="2000" u="sng" dirty="0" smtClean="0">
                <a:ea typeface="Verdana" panose="020B0604030504040204" pitchFamily="34" charset="0"/>
              </a:rPr>
              <a:t>define y comunica</a:t>
            </a:r>
            <a:r>
              <a:rPr lang="es-AR" altLang="en-US" sz="2000" dirty="0" smtClean="0">
                <a:ea typeface="Verdana" panose="020B0604030504040204" pitchFamily="34" charset="0"/>
              </a:rPr>
              <a:t> los recursos dado que es el responsable de la gestión del presupuesto el cual es confidencial</a:t>
            </a:r>
            <a:r>
              <a:rPr lang="es-AR" altLang="en-US" sz="2200" dirty="0" smtClean="0">
                <a:ea typeface="Verdana" panose="020B060403050404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979714" y="2901819"/>
            <a:ext cx="3256419" cy="2929237"/>
          </a:xfrm>
        </p:spPr>
        <p:txBody>
          <a:bodyPr>
            <a:normAutofit/>
          </a:bodyPr>
          <a:lstStyle/>
          <a:p>
            <a:pPr marL="114300" indent="0" algn="ctr">
              <a:spcBef>
                <a:spcPct val="0"/>
              </a:spcBef>
              <a:buNone/>
              <a:defRPr/>
            </a:pPr>
            <a:r>
              <a:rPr lang="es-AR" alt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Ejecución de las Tareas según </a:t>
            </a:r>
            <a:r>
              <a:rPr lang="es-AR" alt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procedimientos</a:t>
            </a:r>
          </a:p>
          <a:p>
            <a:pPr marL="114300" indent="0" algn="ctr">
              <a:spcBef>
                <a:spcPct val="0"/>
              </a:spcBef>
              <a:buNone/>
              <a:defRPr/>
            </a:pPr>
            <a:endParaRPr lang="es-AR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 algn="ctr">
              <a:spcBef>
                <a:spcPct val="0"/>
              </a:spcBef>
              <a:buNone/>
              <a:defRPr/>
            </a:pPr>
            <a:endParaRPr lang="es-A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 Box 15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AR" altLang="en-US" sz="24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Gestión Operativa como Proceso</a:t>
            </a:r>
          </a:p>
        </p:txBody>
      </p:sp>
      <p:sp>
        <p:nvSpPr>
          <p:cNvPr id="7" name="Rectángulo 6"/>
          <p:cNvSpPr/>
          <p:nvPr/>
        </p:nvSpPr>
        <p:spPr>
          <a:xfrm rot="20470226">
            <a:off x="6698562" y="1490068"/>
            <a:ext cx="471196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spcBef>
                <a:spcPct val="0"/>
              </a:spcBef>
              <a:buNone/>
              <a:defRPr/>
            </a:pPr>
            <a:r>
              <a:rPr lang="es-AR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</a:t>
            </a:r>
            <a:r>
              <a:rPr lang="es-AR" alt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siste en llevar adelante todas los </a:t>
            </a:r>
            <a:r>
              <a:rPr lang="es-AR" altLang="en-US" sz="23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procedimientos y prácticas </a:t>
            </a:r>
            <a:r>
              <a:rPr lang="es-AR" alt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operativas necesarias para concretar la gestión</a:t>
            </a:r>
            <a:endParaRPr lang="es-AR" sz="23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Flecha curvada hacia la derecha 10"/>
          <p:cNvSpPr/>
          <p:nvPr/>
        </p:nvSpPr>
        <p:spPr>
          <a:xfrm rot="15620286">
            <a:off x="5996534" y="2731512"/>
            <a:ext cx="1462421" cy="4337040"/>
          </a:xfrm>
          <a:prstGeom prst="curvedRightArrow">
            <a:avLst>
              <a:gd name="adj1" fmla="val 25000"/>
              <a:gd name="adj2" fmla="val 50000"/>
              <a:gd name="adj3" fmla="val 28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altLang="en-US" sz="30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RESULTADOS </a:t>
            </a:r>
            <a:r>
              <a:rPr lang="es-AR" altLang="en-US" sz="30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la GESTIÓN ESTRATEGICA</a:t>
            </a:r>
            <a:r>
              <a:rPr lang="es-ES" altLang="en-US" dirty="0">
                <a:solidFill>
                  <a:schemeClr val="accent2"/>
                </a:solidFill>
                <a:latin typeface="Arial" panose="020B0604020202020204" pitchFamily="34" charset="0"/>
              </a:rPr>
              <a:t/>
            </a:r>
            <a:br>
              <a:rPr lang="es-ES" altLang="en-US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endParaRPr lang="es-AR" dirty="0"/>
          </a:p>
        </p:txBody>
      </p:sp>
      <p:pic>
        <p:nvPicPr>
          <p:cNvPr id="5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46804"/>
            <a:ext cx="143192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7098196" y="1250594"/>
            <a:ext cx="3610592" cy="1333702"/>
          </a:xfrm>
          <a:prstGeom prst="cloudCallout">
            <a:avLst>
              <a:gd name="adj1" fmla="val -66477"/>
              <a:gd name="adj2" fmla="val -31528"/>
            </a:avLst>
          </a:prstGeom>
          <a:solidFill>
            <a:schemeClr val="bg1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s-AR" altLang="en-US">
              <a:latin typeface="Arial" panose="020B0604020202020204" pitchFamily="34" charset="0"/>
            </a:endParaRPr>
          </a:p>
        </p:txBody>
      </p:sp>
      <p:sp>
        <p:nvSpPr>
          <p:cNvPr id="9" name="TextBox 42"/>
          <p:cNvSpPr txBox="1"/>
          <p:nvPr/>
        </p:nvSpPr>
        <p:spPr>
          <a:xfrm flipH="1">
            <a:off x="7646792" y="1597309"/>
            <a:ext cx="2662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¿Qué debo lograr?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 Box 1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51723" y="2567785"/>
            <a:ext cx="3237723" cy="42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Adecuación del Plan</a:t>
            </a:r>
            <a:endParaRPr lang="es-ES" alt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auto">
          <a:xfrm>
            <a:off x="2155371" y="3329532"/>
            <a:ext cx="2407299" cy="1817271"/>
          </a:xfrm>
          <a:prstGeom prst="cloudCallout">
            <a:avLst>
              <a:gd name="adj1" fmla="val -85727"/>
              <a:gd name="adj2" fmla="val 51833"/>
            </a:avLst>
          </a:prstGeom>
          <a:solidFill>
            <a:schemeClr val="bg1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s-AR" altLang="en-US">
              <a:latin typeface="Arial" panose="020B0604020202020204" pitchFamily="34" charset="0"/>
            </a:endParaRPr>
          </a:p>
        </p:txBody>
      </p:sp>
      <p:sp>
        <p:nvSpPr>
          <p:cNvPr id="14" name="TextBox 42"/>
          <p:cNvSpPr txBox="1"/>
          <p:nvPr/>
        </p:nvSpPr>
        <p:spPr>
          <a:xfrm flipH="1">
            <a:off x="2388636" y="3666931"/>
            <a:ext cx="204453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sz="17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¿El Plan es adecuado para lograr la EFECTIVIDAD?</a:t>
            </a:r>
            <a:endParaRPr lang="en-US" sz="17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12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536551"/>
            <a:ext cx="10515600" cy="46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700" b="1" dirty="0">
                <a:solidFill>
                  <a:schemeClr val="accent2"/>
                </a:solidFill>
                <a:ea typeface="Verdana" panose="020B0604030504040204" pitchFamily="34" charset="0"/>
              </a:rPr>
              <a:t>Diagnóstico</a:t>
            </a:r>
            <a:r>
              <a:rPr lang="es-AR" altLang="en-US" sz="27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AR" altLang="en-US" sz="2700" b="1" dirty="0" smtClean="0">
                <a:solidFill>
                  <a:schemeClr val="accent2"/>
                </a:solidFill>
                <a:latin typeface="+mn-lt"/>
              </a:rPr>
              <a:t>de la realización de las tareas (Procedimientos)</a:t>
            </a:r>
            <a:endParaRPr lang="es-AR" altLang="en-US" sz="27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6848670" y="1230156"/>
            <a:ext cx="59531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1. ¿Se hace adecuadamente?</a:t>
            </a:r>
            <a:endParaRPr lang="es-ES" alt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063273" y="1661956"/>
            <a:ext cx="4833257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Existen procedimientos y prácticas operativas definidas para realizar los procesos y tareas del sector?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Existen pero se implementan mal?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Existen pero tienen huecos?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Existen pero tienen errores?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Existen pero podrían realizarse mejor?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Existen pero no se actualizan? Inercia?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Existen pero no se realizan de manera sistemática?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Existen pero no se controlan?</a:t>
            </a:r>
            <a:endParaRPr lang="es-ES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" y="4247616"/>
            <a:ext cx="410686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2. ¿Se hace con la gente?</a:t>
            </a:r>
            <a:endParaRPr lang="es-ES" alt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" y="4795897"/>
            <a:ext cx="616753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Nivel Informativo: Se informa los procedimientos y prácticas operativas? Los conocen? Están al alcance de todos?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Nivel Explicativo: Se explican? Los entienden?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Nivel Consultivo: Se consultan? Opinaron?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Nivel Decisorio: Participaron en la definición de los procedimientos y prácticas operativas?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gente está comprometida?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519" y="1230156"/>
            <a:ext cx="3900689" cy="27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838200" y="536551"/>
            <a:ext cx="10515600" cy="46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ct val="600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Wingdings" panose="05000000000000000000" pitchFamily="2" charset="2"/>
              <a:buChar char="§"/>
              <a:defRPr sz="2400" b="1" i="0" u="none" strike="noStrike" cap="none">
                <a:solidFill>
                  <a:schemeClr val="tx1"/>
                </a:solidFill>
                <a:latin typeface="Verdana" panose="020B0604030504040204" pitchFamily="34" charset="0"/>
                <a:ea typeface="Verdana"/>
                <a:cs typeface="Verdana"/>
                <a:sym typeface="Verdana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ct val="60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 sz="1600" b="0" i="0" u="none" strike="noStrike" cap="none">
                <a:solidFill>
                  <a:schemeClr val="tx1"/>
                </a:solidFill>
                <a:latin typeface="Verdana" panose="020B0604030504040204" pitchFamily="34" charset="0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ct val="6000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tx1"/>
                </a:solidFill>
                <a:latin typeface="Verdana" panose="020B0604030504040204" pitchFamily="34" charset="0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5pPr>
            <a:lvl6pPr marL="2514600" marR="0" lvl="5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6pPr>
            <a:lvl7pPr marL="2971800" marR="0" lvl="6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7pPr>
            <a:lvl8pPr marL="3429000" marR="0" lvl="7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8pPr>
            <a:lvl9pPr marL="3886200" marR="0" lvl="8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AR" altLang="en-US" sz="2700" smtClean="0">
                <a:solidFill>
                  <a:schemeClr val="accent2"/>
                </a:solidFill>
                <a:ea typeface="Verdana" panose="020B0604030504040204" pitchFamily="34" charset="0"/>
              </a:rPr>
              <a:t>Diagnóstico</a:t>
            </a:r>
            <a:r>
              <a:rPr lang="es-AR" altLang="en-US" sz="2700" smtClean="0">
                <a:solidFill>
                  <a:schemeClr val="accent2"/>
                </a:solidFill>
                <a:latin typeface="+mn-lt"/>
              </a:rPr>
              <a:t> de la realización de las tareas (Procedimientos)</a:t>
            </a:r>
            <a:endParaRPr lang="es-AR" altLang="en-US" sz="27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7420"/>
            <a:ext cx="79248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6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2;p17">
            <a:extLst>
              <a:ext uri="{FF2B5EF4-FFF2-40B4-BE49-F238E27FC236}">
                <a16:creationId xmlns:a16="http://schemas.microsoft.com/office/drawing/2014/main" id="{7301D0E7-81B9-6F8B-DE30-FA947DBA5528}"/>
              </a:ext>
            </a:extLst>
          </p:cNvPr>
          <p:cNvSpPr/>
          <p:nvPr/>
        </p:nvSpPr>
        <p:spPr>
          <a:xfrm>
            <a:off x="510023" y="2789678"/>
            <a:ext cx="3726981" cy="1843524"/>
          </a:xfrm>
          <a:prstGeom prst="chevron">
            <a:avLst>
              <a:gd name="adj" fmla="val 50000"/>
            </a:avLst>
          </a:prstGeom>
          <a:solidFill>
            <a:srgbClr val="9B9B9B"/>
          </a:solidFill>
          <a:ln w="12700" cap="flat" cmpd="sng">
            <a:solidFill>
              <a:srgbClr val="9B9B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3;p17">
            <a:extLst>
              <a:ext uri="{FF2B5EF4-FFF2-40B4-BE49-F238E27FC236}">
                <a16:creationId xmlns:a16="http://schemas.microsoft.com/office/drawing/2014/main" id="{69D8A4D6-64F8-EDA9-6133-A319130E59AC}"/>
              </a:ext>
            </a:extLst>
          </p:cNvPr>
          <p:cNvSpPr/>
          <p:nvPr/>
        </p:nvSpPr>
        <p:spPr>
          <a:xfrm>
            <a:off x="3685592" y="2592420"/>
            <a:ext cx="4009433" cy="2133649"/>
          </a:xfrm>
          <a:prstGeom prst="chevron">
            <a:avLst>
              <a:gd name="adj" fmla="val 50000"/>
            </a:avLst>
          </a:prstGeom>
          <a:solidFill>
            <a:srgbClr val="9B9B9B"/>
          </a:solidFill>
          <a:ln w="12700" cap="flat" cmpd="sng">
            <a:solidFill>
              <a:srgbClr val="9B9B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4;p17">
            <a:extLst>
              <a:ext uri="{FF2B5EF4-FFF2-40B4-BE49-F238E27FC236}">
                <a16:creationId xmlns:a16="http://schemas.microsoft.com/office/drawing/2014/main" id="{2E121672-53AA-37AE-7036-1E595D0BB978}"/>
              </a:ext>
            </a:extLst>
          </p:cNvPr>
          <p:cNvSpPr/>
          <p:nvPr/>
        </p:nvSpPr>
        <p:spPr>
          <a:xfrm>
            <a:off x="7128587" y="2789678"/>
            <a:ext cx="3742007" cy="1818056"/>
          </a:xfrm>
          <a:prstGeom prst="chevron">
            <a:avLst>
              <a:gd name="adj" fmla="val 50000"/>
            </a:avLst>
          </a:prstGeom>
          <a:solidFill>
            <a:srgbClr val="9B9B9B"/>
          </a:solidFill>
          <a:ln w="12700" cap="flat" cmpd="sng">
            <a:solidFill>
              <a:srgbClr val="9B9B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515;p4">
            <a:extLst>
              <a:ext uri="{FF2B5EF4-FFF2-40B4-BE49-F238E27FC236}">
                <a16:creationId xmlns:a16="http://schemas.microsoft.com/office/drawing/2014/main" id="{81CA486A-D54E-AFBA-037B-A093313EF3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2258" y="1447318"/>
            <a:ext cx="105156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rgbClr val="3A3838"/>
              </a:buClr>
              <a:buSzPts val="1800"/>
              <a:buNone/>
            </a:pPr>
            <a:r>
              <a:rPr lang="es-AR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es-AR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 Tablero de Comando (TACO</a:t>
            </a:r>
            <a:r>
              <a:rPr lang="es-AR" alt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): </a:t>
            </a:r>
            <a:r>
              <a:rPr lang="es-AR" altLang="en-US" dirty="0">
                <a:solidFill>
                  <a:schemeClr val="bg2"/>
                </a:solidFill>
              </a:rPr>
              <a:t>Es un cuadro para hacer seguimiento sistemático y </a:t>
            </a:r>
            <a:r>
              <a:rPr lang="es-AR" altLang="en-US" dirty="0" smtClean="0">
                <a:solidFill>
                  <a:schemeClr val="bg2"/>
                </a:solidFill>
              </a:rPr>
              <a:t>periódico (*) </a:t>
            </a:r>
            <a:r>
              <a:rPr lang="es-AR" altLang="en-US" dirty="0">
                <a:solidFill>
                  <a:schemeClr val="bg2"/>
                </a:solidFill>
              </a:rPr>
              <a:t>de todos los aspectos de la GO</a:t>
            </a:r>
            <a:r>
              <a:rPr lang="es-AR" altLang="en-US" dirty="0" smtClean="0">
                <a:solidFill>
                  <a:schemeClr val="bg2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Clr>
                <a:srgbClr val="3A3838"/>
              </a:buClr>
              <a:buSzPts val="1800"/>
              <a:buNone/>
            </a:pPr>
            <a:endParaRPr lang="es-AR" altLang="en-US" dirty="0" smtClean="0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buClr>
                <a:srgbClr val="3A3838"/>
              </a:buClr>
              <a:buSzPts val="1800"/>
              <a:buNone/>
            </a:pPr>
            <a:r>
              <a:rPr lang="es-AR" altLang="en-US" dirty="0" smtClean="0">
                <a:solidFill>
                  <a:schemeClr val="bg2"/>
                </a:solidFill>
              </a:rPr>
              <a:t>El TACO abarca:</a:t>
            </a:r>
            <a:endParaRPr lang="es-A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endParaRPr lang="es-AR" b="1" dirty="0" smtClean="0"/>
          </a:p>
        </p:txBody>
      </p:sp>
      <p:sp>
        <p:nvSpPr>
          <p:cNvPr id="13" name="Google Shape;515;p4">
            <a:extLst>
              <a:ext uri="{FF2B5EF4-FFF2-40B4-BE49-F238E27FC236}">
                <a16:creationId xmlns:a16="http://schemas.microsoft.com/office/drawing/2014/main" id="{E028C0D9-6DEE-E489-3B44-FE4E94771158}"/>
              </a:ext>
            </a:extLst>
          </p:cNvPr>
          <p:cNvSpPr txBox="1">
            <a:spLocks/>
          </p:cNvSpPr>
          <p:nvPr/>
        </p:nvSpPr>
        <p:spPr>
          <a:xfrm flipH="1">
            <a:off x="4632319" y="2789678"/>
            <a:ext cx="2496268" cy="174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Calibri"/>
              <a:buAutoNum type="arabicParenR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Calibri"/>
              <a:buAutoNum type="alphaLcParenR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Calibri"/>
              <a:buAutoNum type="arabicParenR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s-AR" altLang="en-US" sz="1900" b="1" dirty="0">
                <a:solidFill>
                  <a:schemeClr val="bg1"/>
                </a:solidFill>
              </a:rPr>
              <a:t>Gestión de los </a:t>
            </a:r>
            <a:r>
              <a:rPr lang="es-AR" altLang="en-US" sz="1900" b="1" u="sng" dirty="0">
                <a:solidFill>
                  <a:schemeClr val="bg1"/>
                </a:solidFill>
              </a:rPr>
              <a:t>Insumos</a:t>
            </a:r>
            <a:r>
              <a:rPr lang="es-AR" altLang="en-US" sz="1900" b="1" dirty="0">
                <a:solidFill>
                  <a:schemeClr val="bg1"/>
                </a:solidFill>
              </a:rPr>
              <a:t>: Consumo físico y económico de los insumos; Productividades clave; y Eficiencias</a:t>
            </a:r>
          </a:p>
        </p:txBody>
      </p:sp>
      <p:sp>
        <p:nvSpPr>
          <p:cNvPr id="14" name="Google Shape;515;p4">
            <a:extLst>
              <a:ext uri="{FF2B5EF4-FFF2-40B4-BE49-F238E27FC236}">
                <a16:creationId xmlns:a16="http://schemas.microsoft.com/office/drawing/2014/main" id="{39731905-ED17-F596-D086-4C8961651375}"/>
              </a:ext>
            </a:extLst>
          </p:cNvPr>
          <p:cNvSpPr txBox="1">
            <a:spLocks/>
          </p:cNvSpPr>
          <p:nvPr/>
        </p:nvSpPr>
        <p:spPr>
          <a:xfrm>
            <a:off x="8090378" y="3312366"/>
            <a:ext cx="2238610" cy="106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Calibri"/>
              <a:buAutoNum type="arabicParenR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Calibri"/>
              <a:buAutoNum type="alphaLcParenR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Calibri"/>
              <a:buAutoNum type="arabicParenR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3A3838"/>
              </a:buClr>
              <a:buSzPts val="1800"/>
              <a:buNone/>
            </a:pPr>
            <a:r>
              <a:rPr lang="es-AR" altLang="en-US" sz="2200" b="1" dirty="0">
                <a:solidFill>
                  <a:schemeClr val="bg1"/>
                </a:solidFill>
              </a:rPr>
              <a:t>Gestión de los </a:t>
            </a:r>
            <a:r>
              <a:rPr lang="es-AR" altLang="en-US" sz="2200" b="1" u="sng" dirty="0" smtClean="0">
                <a:solidFill>
                  <a:schemeClr val="bg1"/>
                </a:solidFill>
              </a:rPr>
              <a:t>Procesos /</a:t>
            </a:r>
            <a:r>
              <a:rPr lang="es-AR" altLang="en-US" sz="2200" b="1" u="sng" dirty="0">
                <a:solidFill>
                  <a:schemeClr val="bg1"/>
                </a:solidFill>
              </a:rPr>
              <a:t>Tareas</a:t>
            </a:r>
            <a:endParaRPr lang="es-MX" sz="2200" b="1" u="sng" dirty="0">
              <a:solidFill>
                <a:schemeClr val="bg1"/>
              </a:solidFill>
            </a:endParaRPr>
          </a:p>
        </p:txBody>
      </p:sp>
      <p:sp>
        <p:nvSpPr>
          <p:cNvPr id="15" name="Google Shape;515;p4">
            <a:extLst>
              <a:ext uri="{FF2B5EF4-FFF2-40B4-BE49-F238E27FC236}">
                <a16:creationId xmlns:a16="http://schemas.microsoft.com/office/drawing/2014/main" id="{7AC1CE0D-14A9-7602-0519-6572BB4A519B}"/>
              </a:ext>
            </a:extLst>
          </p:cNvPr>
          <p:cNvSpPr txBox="1">
            <a:spLocks/>
          </p:cNvSpPr>
          <p:nvPr/>
        </p:nvSpPr>
        <p:spPr>
          <a:xfrm>
            <a:off x="1582617" y="3053171"/>
            <a:ext cx="1879211" cy="145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Calibri"/>
              <a:buAutoNum type="arabicParenR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Calibri"/>
              <a:buAutoNum type="alphaLcParenR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Calibri"/>
              <a:buAutoNum type="arabicParenR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es-AR" altLang="en-US" sz="2600" b="1" dirty="0">
                <a:solidFill>
                  <a:schemeClr val="bg1"/>
                </a:solidFill>
              </a:rPr>
              <a:t>Gestión</a:t>
            </a:r>
            <a:r>
              <a:rPr lang="es-AR" altLang="en-US" sz="2400" dirty="0">
                <a:solidFill>
                  <a:schemeClr val="bg2"/>
                </a:solidFill>
              </a:rPr>
              <a:t> </a:t>
            </a:r>
            <a:r>
              <a:rPr lang="es-AR" altLang="en-US" sz="2600" b="1" dirty="0">
                <a:solidFill>
                  <a:schemeClr val="bg1"/>
                </a:solidFill>
              </a:rPr>
              <a:t>de </a:t>
            </a:r>
            <a:r>
              <a:rPr lang="es-AR" altLang="en-US" sz="2600" b="1" u="sng" dirty="0">
                <a:solidFill>
                  <a:schemeClr val="bg1"/>
                </a:solidFill>
              </a:rPr>
              <a:t>Resultados</a:t>
            </a:r>
            <a:r>
              <a:rPr lang="es-AR" altLang="en-US" sz="2600" b="1" dirty="0">
                <a:solidFill>
                  <a:schemeClr val="bg1"/>
                </a:solidFill>
              </a:rPr>
              <a:t>: Eficacia y Calidad</a:t>
            </a:r>
          </a:p>
        </p:txBody>
      </p:sp>
      <p:sp>
        <p:nvSpPr>
          <p:cNvPr id="22" name="Text Box 1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536551"/>
            <a:ext cx="10515600" cy="49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AR" altLang="en-US" sz="24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Gestión Operativa como Proceso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880453" y="570606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AR" altLang="en-US" dirty="0">
                <a:solidFill>
                  <a:schemeClr val="bg2"/>
                </a:solidFill>
              </a:rPr>
              <a:t>(*) El </a:t>
            </a:r>
            <a:r>
              <a:rPr lang="es-AR" altLang="en-US" b="1" dirty="0">
                <a:solidFill>
                  <a:schemeClr val="bg2"/>
                </a:solidFill>
              </a:rPr>
              <a:t>ciclo de relevamiento </a:t>
            </a:r>
            <a:r>
              <a:rPr lang="es-AR" altLang="en-US" dirty="0">
                <a:solidFill>
                  <a:schemeClr val="bg2"/>
                </a:solidFill>
              </a:rPr>
              <a:t>de cada una de las informaciones relevadas (control por tarea, por turno, por día, por mes, etc.) debe ser el que permita la corrección más inmediata y con el menor deterioro de la performance.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AR" alt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58282" y="227125"/>
            <a:ext cx="10515600" cy="46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700" b="1" dirty="0">
                <a:solidFill>
                  <a:schemeClr val="accent2"/>
                </a:solidFill>
                <a:ea typeface="Verdana" panose="020B0604030504040204" pitchFamily="34" charset="0"/>
              </a:rPr>
              <a:t>Diagnóstico</a:t>
            </a:r>
            <a:r>
              <a:rPr lang="es-AR" altLang="en-US" sz="27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AR" altLang="en-US" sz="2700" b="1" dirty="0" smtClean="0">
                <a:solidFill>
                  <a:schemeClr val="accent2"/>
                </a:solidFill>
                <a:latin typeface="+mn-lt"/>
              </a:rPr>
              <a:t>del TACO</a:t>
            </a:r>
            <a:endParaRPr lang="es-AR" altLang="en-US" sz="27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6848670" y="1230156"/>
            <a:ext cx="59531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1. ¿Se hace adecuadamente?</a:t>
            </a:r>
            <a:endParaRPr lang="es-ES" alt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0" y="4061569"/>
            <a:ext cx="410686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2. ¿Se hace con la gente?</a:t>
            </a:r>
            <a:endParaRPr lang="es-ES" alt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2" y="693366"/>
            <a:ext cx="5853818" cy="329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7231224" y="1821224"/>
            <a:ext cx="466530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</a:rPr>
              <a:t>Existe y está bien diseñado? contiene los 3 subprocesos?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</a:rPr>
              <a:t>Existe pero se implementa mal?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</a:rPr>
              <a:t>Existe pero tiene huecos?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</a:rPr>
              <a:t>Existe pero tiene errores?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</a:rPr>
              <a:t>Existe pero podría realizarse mejor?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</a:rPr>
              <a:t>Existe pero no se actualiza?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</a:rPr>
              <a:t>Existe pero no se hace de manera sistemática, no se controla?</a:t>
            </a:r>
            <a:endParaRPr lang="es-ES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Verdana" panose="020B0604030504040204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36304" y="4599991"/>
            <a:ext cx="600113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Nivel Informativo: Se informa? Lo conocen? Está al alcance de todos?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Nivel Explicativo: Se explica? Lo entienden?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Nivel Consultivo: Se consulta? Opinaron?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Nivel Decisorio: Participaron en la definición del TACO?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gente está comprometida?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n-US" sz="2400" dirty="0" smtClean="0">
              <a:solidFill>
                <a:srgbClr val="0B3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21468" y="600560"/>
            <a:ext cx="10515600" cy="46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ct val="600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Wingdings" panose="05000000000000000000" pitchFamily="2" charset="2"/>
              <a:buChar char="§"/>
              <a:defRPr sz="2400" b="1" i="0" u="none" strike="noStrike" cap="none">
                <a:solidFill>
                  <a:schemeClr val="tx1"/>
                </a:solidFill>
                <a:latin typeface="Verdana" panose="020B0604030504040204" pitchFamily="34" charset="0"/>
                <a:ea typeface="Verdana"/>
                <a:cs typeface="Verdana"/>
                <a:sym typeface="Verdana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ct val="60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 sz="1600" b="0" i="0" u="none" strike="noStrike" cap="none">
                <a:solidFill>
                  <a:schemeClr val="tx1"/>
                </a:solidFill>
                <a:latin typeface="Verdana" panose="020B0604030504040204" pitchFamily="34" charset="0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ct val="6000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tx1"/>
                </a:solidFill>
                <a:latin typeface="Verdana" panose="020B0604030504040204" pitchFamily="34" charset="0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5pPr>
            <a:lvl6pPr marL="2514600" marR="0" lvl="5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6pPr>
            <a:lvl7pPr marL="2971800" marR="0" lvl="6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7pPr>
            <a:lvl8pPr marL="3429000" marR="0" lvl="7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8pPr>
            <a:lvl9pPr marL="3886200" marR="0" lvl="8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AR" altLang="en-US" sz="2700" dirty="0" smtClean="0">
                <a:solidFill>
                  <a:schemeClr val="accent2"/>
                </a:solidFill>
                <a:ea typeface="Verdana" panose="020B0604030504040204" pitchFamily="34" charset="0"/>
              </a:rPr>
              <a:t>Diagnóstico</a:t>
            </a:r>
            <a:r>
              <a:rPr lang="es-AR" altLang="en-US" sz="2700" dirty="0" smtClean="0">
                <a:solidFill>
                  <a:schemeClr val="accent2"/>
                </a:solidFill>
                <a:latin typeface="+mn-lt"/>
              </a:rPr>
              <a:t> del TACO</a:t>
            </a:r>
            <a:endParaRPr lang="es-AR" altLang="en-US" sz="27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1"/>
            <a:ext cx="5699760" cy="537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5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939074" y="3537045"/>
            <a:ext cx="3256419" cy="2447777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Análisis Sistemático de la </a:t>
            </a:r>
            <a:r>
              <a:rPr lang="es-AR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Gestión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s-AR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  <a:p>
            <a:pPr marL="92075" indent="-92075" algn="ctr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.</a:t>
            </a:r>
            <a:endParaRPr lang="es-AR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15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AR" altLang="en-US" sz="24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Gestión Operativa como Proceso</a:t>
            </a:r>
          </a:p>
        </p:txBody>
      </p:sp>
      <p:sp>
        <p:nvSpPr>
          <p:cNvPr id="7" name="Rectángulo 6"/>
          <p:cNvSpPr/>
          <p:nvPr/>
        </p:nvSpPr>
        <p:spPr>
          <a:xfrm rot="19699266">
            <a:off x="6355838" y="706551"/>
            <a:ext cx="47119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spcBef>
                <a:spcPct val="0"/>
              </a:spcBef>
              <a:buNone/>
              <a:defRPr/>
            </a:pPr>
            <a:r>
              <a:rPr lang="es-AR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Consiste en relacionar los </a:t>
            </a:r>
            <a:r>
              <a:rPr lang="es-AR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Datos</a:t>
            </a:r>
            <a:r>
              <a:rPr lang="es-AR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reales con los </a:t>
            </a:r>
            <a:r>
              <a:rPr lang="es-AR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Objetivos</a:t>
            </a:r>
            <a:r>
              <a:rPr lang="es-AR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fijados en el TACO a los efectos de detectar tendencias y desvíos</a:t>
            </a:r>
            <a:endParaRPr lang="es-AR" sz="22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Flecha curvada hacia la derecha 10"/>
          <p:cNvSpPr/>
          <p:nvPr/>
        </p:nvSpPr>
        <p:spPr>
          <a:xfrm rot="15060897">
            <a:off x="6073365" y="1870740"/>
            <a:ext cx="1462421" cy="4337040"/>
          </a:xfrm>
          <a:prstGeom prst="curvedRightArrow">
            <a:avLst>
              <a:gd name="adj1" fmla="val 25000"/>
              <a:gd name="adj2" fmla="val 44934"/>
              <a:gd name="adj3" fmla="val 28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192793" y="489028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1800" b="1" dirty="0" smtClean="0">
                <a:solidFill>
                  <a:schemeClr val="bg2"/>
                </a:solidFill>
                <a:latin typeface="Arial" panose="020B0604020202020204" pitchFamily="34" charset="0"/>
              </a:rPr>
              <a:t>El </a:t>
            </a:r>
            <a:r>
              <a:rPr lang="es-AR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Producto </a:t>
            </a:r>
            <a:r>
              <a:rPr lang="es-AR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del Análisis de la Gestión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a. To Do </a:t>
            </a:r>
            <a:r>
              <a:rPr lang="es-ES" alt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s-E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Problemas y Oportunidades de inmediata atención y resolución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s-ES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b. Plan Maestro de Problemas</a:t>
            </a:r>
            <a:r>
              <a:rPr lang="es-E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Problemas y Oportunidades que involucran el diseño de un Plan de Acción para su resolución</a:t>
            </a:r>
            <a:endParaRPr lang="es-AR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9641840" y="2336800"/>
            <a:ext cx="690880" cy="2428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09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4. Análisis sistemático de la gestión</a:t>
            </a:r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782319" y="1304700"/>
            <a:ext cx="8371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Enfoques</a:t>
            </a:r>
            <a:r>
              <a:rPr lang="es-AR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el análisis puede tener 3 enfoques:</a:t>
            </a:r>
            <a:endParaRPr lang="es-AR" sz="20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 Box 1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9657" y="1802961"/>
            <a:ext cx="6570663" cy="441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AR" altLang="en-US" sz="1400" dirty="0" smtClean="0">
              <a:solidFill>
                <a:schemeClr val="bg2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AR" altLang="en-US" sz="1400" b="1" dirty="0" smtClean="0">
                <a:solidFill>
                  <a:schemeClr val="bg2"/>
                </a:solidFill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AutoNum type="alphaLcPeriod"/>
              <a:defRPr/>
            </a:pPr>
            <a:r>
              <a:rPr lang="es-ES" altLang="en-US" sz="15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Análisis Histórico</a:t>
            </a:r>
            <a:r>
              <a:rPr lang="es-ES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: Observa serie de datos abarcando no solo la información del último mes sino el acumulado del ejercicio, e incluso de años anteriores a los efectos de revelar las principales tendencias y desvíos para comprender la evolución de cada indicador, los ciclos que pudiera cumplir o las influencias de agentes externos al sistema.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AutoNum type="alphaLcPeriod"/>
              <a:defRPr/>
            </a:pPr>
            <a:endParaRPr lang="es-ES" altLang="en-US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AutoNum type="alphaLcPeriod"/>
              <a:defRPr/>
            </a:pPr>
            <a:endParaRPr lang="es-ES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AutoNum type="alphaLcPeriod"/>
              <a:defRPr/>
            </a:pPr>
            <a:endParaRPr lang="es-ES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AutoNum type="alphaLcPeriod"/>
              <a:defRPr/>
            </a:pPr>
            <a:r>
              <a:rPr lang="es-ES" altLang="en-US" sz="15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Análisis </a:t>
            </a:r>
            <a:r>
              <a:rPr lang="es-ES" altLang="en-US" sz="15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Sistémico</a:t>
            </a:r>
            <a:r>
              <a:rPr lang="es-ES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: La información </a:t>
            </a:r>
            <a:r>
              <a:rPr lang="es-ES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del </a:t>
            </a:r>
            <a:r>
              <a:rPr lang="es-ES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TACO debe ser interpretada como un todo coherente para tener una idea clara de las interrelaciones en la gestión. </a:t>
            </a:r>
            <a:endParaRPr lang="es-ES" altLang="en-US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AutoNum type="alphaLcPeriod"/>
              <a:defRPr/>
            </a:pPr>
            <a:endParaRPr lang="es-ES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AutoNum type="alphaLcPeriod"/>
              <a:defRPr/>
            </a:pPr>
            <a:endParaRPr lang="es-ES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AutoNum type="alphaLcPeriod"/>
              <a:defRPr/>
            </a:pPr>
            <a:endParaRPr lang="es-ES" altLang="en-US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AutoNum type="alphaLcPeriod"/>
              <a:defRPr/>
            </a:pPr>
            <a:endParaRPr lang="es-ES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AutoNum type="alphaLcPeriod"/>
              <a:defRPr/>
            </a:pPr>
            <a:r>
              <a:rPr lang="es-ES" altLang="en-US" sz="15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Perspectiva </a:t>
            </a:r>
            <a:r>
              <a:rPr lang="es-ES" altLang="en-US" sz="15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externa</a:t>
            </a:r>
            <a:r>
              <a:rPr lang="es-ES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es-ES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Todo el análisis debe ser hecho con una permanente revisión del contexto y en un continuo </a:t>
            </a:r>
            <a:r>
              <a:rPr lang="es-ES" altLang="en-US" sz="15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benchmark</a:t>
            </a:r>
            <a:r>
              <a:rPr lang="es-ES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con </a:t>
            </a:r>
            <a:r>
              <a:rPr lang="es-ES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otras empresas </a:t>
            </a:r>
            <a:r>
              <a:rPr lang="es-ES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y organizaciones</a:t>
            </a:r>
            <a:r>
              <a:rPr lang="es-ES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  <a:endParaRPr lang="es-ES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AR" altLang="en-US" sz="1400" dirty="0" smtClean="0">
              <a:solidFill>
                <a:schemeClr val="bg2"/>
              </a:solidFill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1503629"/>
            <a:ext cx="29337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015" y="3284804"/>
            <a:ext cx="2996882" cy="146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010" y="4865924"/>
            <a:ext cx="26558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3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6848670" y="1230156"/>
            <a:ext cx="59531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1. ¿Se hace adecuadamente?</a:t>
            </a:r>
            <a:endParaRPr lang="es-ES" alt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" y="4247616"/>
            <a:ext cx="410686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2. ¿Se hace con la gente?</a:t>
            </a:r>
            <a:endParaRPr lang="es-ES" alt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15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ct val="600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Wingdings" panose="05000000000000000000" pitchFamily="2" charset="2"/>
              <a:buChar char="§"/>
              <a:defRPr sz="2400" b="1" i="0" u="none" strike="noStrike" cap="none">
                <a:solidFill>
                  <a:schemeClr val="tx1"/>
                </a:solidFill>
                <a:latin typeface="Verdana" panose="020B0604030504040204" pitchFamily="34" charset="0"/>
                <a:ea typeface="Verdana"/>
                <a:cs typeface="Verdana"/>
                <a:sym typeface="Verdana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ct val="60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 sz="1600" b="0" i="0" u="none" strike="noStrike" cap="none">
                <a:solidFill>
                  <a:schemeClr val="tx1"/>
                </a:solidFill>
                <a:latin typeface="Verdana" panose="020B0604030504040204" pitchFamily="34" charset="0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ct val="6000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tx1"/>
                </a:solidFill>
                <a:latin typeface="Verdana" panose="020B0604030504040204" pitchFamily="34" charset="0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5pPr>
            <a:lvl6pPr marL="2514600" marR="0" lvl="5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6pPr>
            <a:lvl7pPr marL="2971800" marR="0" lvl="6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7pPr>
            <a:lvl8pPr marL="3429000" marR="0" lvl="7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8pPr>
            <a:lvl9pPr marL="3886200" marR="0" lvl="8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AR" altLang="en-US" sz="2700" dirty="0" smtClean="0">
                <a:solidFill>
                  <a:schemeClr val="accent2"/>
                </a:solidFill>
                <a:ea typeface="Verdana" panose="020B0604030504040204" pitchFamily="34" charset="0"/>
              </a:rPr>
              <a:t>Diagnóstico</a:t>
            </a:r>
            <a:r>
              <a:rPr lang="es-AR" altLang="en-US" sz="2700" dirty="0" smtClean="0">
                <a:solidFill>
                  <a:schemeClr val="accent2"/>
                </a:solidFill>
                <a:latin typeface="+mn-lt"/>
              </a:rPr>
              <a:t> del Análisis y Seguimiento de la Gestión</a:t>
            </a:r>
            <a:endParaRPr lang="es-AR" altLang="en-US" sz="27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99" y="1796444"/>
            <a:ext cx="2379662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99" y="3412815"/>
            <a:ext cx="2362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760720" y="1703897"/>
            <a:ext cx="65532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Se analiza la gestión mirando la propia historia, ciclos y tendencias? Se realizan reuniones de Análisis?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Se analiza la gestión como un todo coherente para identificar interrelaciones e influencias?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Se analiza la gestión mirando la competencia/</a:t>
            </a:r>
            <a:r>
              <a:rPr lang="es-AR" alt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benchmark</a:t>
            </a:r>
            <a:r>
              <a:rPr lang="es-A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Se analiza con la frecuencia adecuada?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Se realiza el análisis pero no es integral, tiene huecos?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Se analiza pero se cometen errores? Participan quienes tienen que participar?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Se analiza la gestión pero no de manera sistemática?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La reunión concluye con un To do </a:t>
            </a:r>
            <a:r>
              <a:rPr lang="es-AR" alt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List</a:t>
            </a:r>
            <a:r>
              <a:rPr lang="es-A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o un PMP según el caso?</a:t>
            </a:r>
            <a:endParaRPr lang="es-ES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01600" y="5074480"/>
            <a:ext cx="648208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Nivel Informativo: Conocen los resultados de la Gestión?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Nivel Explicativo: Entienden los resultados de la Gestión?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Nivel Consultivo: Opinan en el análisis y redacción del </a:t>
            </a:r>
            <a:r>
              <a:rPr lang="es-AR" alt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TdL</a:t>
            </a:r>
            <a:r>
              <a:rPr lang="es-A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y PM?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Nivel Decisorio: Participaron en la definición del </a:t>
            </a:r>
            <a:r>
              <a:rPr lang="es-AR" alt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TdL</a:t>
            </a:r>
            <a:r>
              <a:rPr lang="es-A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y PM?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gente está comprometida y llega informada a la reunión</a:t>
            </a:r>
            <a:r>
              <a:rPr lang="es-AR" altLang="en-US" sz="2000" dirty="0" smtClean="0">
                <a:solidFill>
                  <a:srgbClr val="0B3D91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n-US" sz="2400" dirty="0" smtClean="0">
              <a:solidFill>
                <a:srgbClr val="0B3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46760" y="536551"/>
            <a:ext cx="10515600" cy="46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ct val="600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Wingdings" panose="05000000000000000000" pitchFamily="2" charset="2"/>
              <a:buChar char="§"/>
              <a:defRPr sz="2400" b="1" i="0" u="none" strike="noStrike" cap="none">
                <a:solidFill>
                  <a:schemeClr val="tx1"/>
                </a:solidFill>
                <a:latin typeface="Verdana" panose="020B0604030504040204" pitchFamily="34" charset="0"/>
                <a:ea typeface="Verdana"/>
                <a:cs typeface="Verdana"/>
                <a:sym typeface="Verdana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ct val="60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 sz="1600" b="0" i="0" u="none" strike="noStrike" cap="none">
                <a:solidFill>
                  <a:schemeClr val="tx1"/>
                </a:solidFill>
                <a:latin typeface="Verdana" panose="020B0604030504040204" pitchFamily="34" charset="0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ct val="6000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tx1"/>
                </a:solidFill>
                <a:latin typeface="Verdana" panose="020B0604030504040204" pitchFamily="34" charset="0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5pPr>
            <a:lvl6pPr marL="2514600" marR="0" lvl="5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6pPr>
            <a:lvl7pPr marL="2971800" marR="0" lvl="6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7pPr>
            <a:lvl8pPr marL="3429000" marR="0" lvl="7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8pPr>
            <a:lvl9pPr marL="3886200" marR="0" lvl="8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AR" altLang="en-US" sz="2700" dirty="0" smtClean="0">
                <a:solidFill>
                  <a:schemeClr val="accent2"/>
                </a:solidFill>
                <a:ea typeface="Verdana" panose="020B0604030504040204" pitchFamily="34" charset="0"/>
              </a:rPr>
              <a:t>Diagnóstico</a:t>
            </a:r>
            <a:r>
              <a:rPr lang="es-AR" altLang="en-US" sz="2700" dirty="0" smtClean="0">
                <a:solidFill>
                  <a:schemeClr val="accent2"/>
                </a:solidFill>
                <a:latin typeface="+mn-lt"/>
              </a:rPr>
              <a:t> del Análisis y Seguimiento de la Gestión</a:t>
            </a:r>
            <a:endParaRPr lang="es-AR" altLang="en-US" sz="27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80" y="1595120"/>
            <a:ext cx="7950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48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979714" y="2901819"/>
            <a:ext cx="3256419" cy="2929237"/>
          </a:xfrm>
        </p:spPr>
        <p:txBody>
          <a:bodyPr>
            <a:normAutofit/>
          </a:bodyPr>
          <a:lstStyle/>
          <a:p>
            <a:pPr marL="114300" indent="0" algn="ctr">
              <a:spcBef>
                <a:spcPct val="0"/>
              </a:spcBef>
              <a:buNone/>
              <a:defRPr/>
            </a:pPr>
            <a:r>
              <a:rPr lang="es-AR" altLang="en-US" sz="2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5</a:t>
            </a:r>
            <a:r>
              <a:rPr lang="es-AR" altLang="en-US" sz="2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. Plan de Mejora de la Gestión</a:t>
            </a:r>
            <a:endParaRPr lang="es-AR" altLang="en-US" sz="29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 algn="ctr">
              <a:spcBef>
                <a:spcPct val="0"/>
              </a:spcBef>
              <a:buNone/>
              <a:defRPr/>
            </a:pPr>
            <a:endParaRPr lang="es-AR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indent="0" algn="ctr">
              <a:spcBef>
                <a:spcPct val="0"/>
              </a:spcBef>
              <a:buNone/>
              <a:defRPr/>
            </a:pPr>
            <a:endParaRPr lang="es-AR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 Box 15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AR" altLang="en-US" sz="24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Gestión Operativa como Proceso</a:t>
            </a:r>
          </a:p>
        </p:txBody>
      </p:sp>
      <p:sp>
        <p:nvSpPr>
          <p:cNvPr id="7" name="Rectángulo 6"/>
          <p:cNvSpPr/>
          <p:nvPr/>
        </p:nvSpPr>
        <p:spPr>
          <a:xfrm rot="20470226">
            <a:off x="5859029" y="518209"/>
            <a:ext cx="4711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400" dirty="0">
                <a:solidFill>
                  <a:schemeClr val="bg2"/>
                </a:solidFill>
                <a:latin typeface="Arial" panose="020B0604020202020204" pitchFamily="34" charset="0"/>
              </a:rPr>
              <a:t>Es la retroalimentación del Programa de Trabajo y reúne las mismas características (Objetivo, actividades, responsable, plazos, </a:t>
            </a:r>
            <a:r>
              <a:rPr lang="es-AR" altLang="en-US" sz="2400" dirty="0" err="1">
                <a:solidFill>
                  <a:schemeClr val="bg2"/>
                </a:solidFill>
                <a:latin typeface="Arial" panose="020B0604020202020204" pitchFamily="34" charset="0"/>
              </a:rPr>
              <a:t>std</a:t>
            </a:r>
            <a:r>
              <a:rPr lang="es-AR" altLang="en-US" sz="2400" dirty="0">
                <a:solidFill>
                  <a:schemeClr val="bg2"/>
                </a:solidFill>
                <a:latin typeface="Arial" panose="020B0604020202020204" pitchFamily="34" charset="0"/>
              </a:rPr>
              <a:t>, recursos, etc.)</a:t>
            </a:r>
          </a:p>
        </p:txBody>
      </p:sp>
      <p:sp>
        <p:nvSpPr>
          <p:cNvPr id="11" name="Flecha curvada hacia la derecha 10"/>
          <p:cNvSpPr/>
          <p:nvPr/>
        </p:nvSpPr>
        <p:spPr>
          <a:xfrm rot="15620286">
            <a:off x="5983620" y="905321"/>
            <a:ext cx="917410" cy="4337040"/>
          </a:xfrm>
          <a:prstGeom prst="curvedRightArrow">
            <a:avLst>
              <a:gd name="adj1" fmla="val 25000"/>
              <a:gd name="adj2" fmla="val 50000"/>
              <a:gd name="adj3" fmla="val 28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591456" y="4578459"/>
            <a:ext cx="724710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 smtClean="0">
                <a:solidFill>
                  <a:schemeClr val="bg2"/>
                </a:solidFill>
                <a:latin typeface="Arial" panose="020B0604020202020204" pitchFamily="34" charset="0"/>
              </a:rPr>
              <a:t>Es </a:t>
            </a:r>
            <a:r>
              <a:rPr lang="es-ES" sz="2200" dirty="0">
                <a:solidFill>
                  <a:schemeClr val="bg2"/>
                </a:solidFill>
                <a:latin typeface="Arial" panose="020B0604020202020204" pitchFamily="34" charset="0"/>
              </a:rPr>
              <a:t>la herramienta que indica cuáles son los temas de fondo que es necesario encarar para </a:t>
            </a:r>
            <a:r>
              <a:rPr lang="es-ES" sz="2200" u="sng" dirty="0">
                <a:solidFill>
                  <a:schemeClr val="bg2"/>
                </a:solidFill>
                <a:latin typeface="Arial" panose="020B0604020202020204" pitchFamily="34" charset="0"/>
              </a:rPr>
              <a:t>realinear y mejorar </a:t>
            </a:r>
            <a:r>
              <a:rPr lang="es-ES" sz="2200" dirty="0">
                <a:solidFill>
                  <a:schemeClr val="bg2"/>
                </a:solidFill>
                <a:latin typeface="Arial" panose="020B0604020202020204" pitchFamily="34" charset="0"/>
              </a:rPr>
              <a:t>la gestión aprovechando sus oportunidades y enfrentando sus problemas, y </a:t>
            </a:r>
            <a:r>
              <a:rPr lang="es-ES" sz="2200" u="sng" dirty="0">
                <a:solidFill>
                  <a:schemeClr val="bg2"/>
                </a:solidFill>
                <a:latin typeface="Arial" panose="020B0604020202020204" pitchFamily="34" charset="0"/>
              </a:rPr>
              <a:t>define los puntos clave del plan de acción</a:t>
            </a:r>
            <a:r>
              <a:rPr lang="es-ES" sz="2200" dirty="0">
                <a:solidFill>
                  <a:schemeClr val="bg2"/>
                </a:solidFill>
                <a:latin typeface="Arial" panose="020B0604020202020204" pitchFamily="34" charset="0"/>
              </a:rPr>
              <a:t> para hacerlo</a:t>
            </a:r>
            <a:endParaRPr lang="es-AR" sz="22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8" name="Flecha curvada hacia la derecha 7"/>
          <p:cNvSpPr/>
          <p:nvPr/>
        </p:nvSpPr>
        <p:spPr>
          <a:xfrm rot="15620286" flipH="1">
            <a:off x="5847982" y="1755823"/>
            <a:ext cx="1188687" cy="4796659"/>
          </a:xfrm>
          <a:prstGeom prst="curvedRightArrow">
            <a:avLst>
              <a:gd name="adj1" fmla="val 25000"/>
              <a:gd name="adj2" fmla="val 50000"/>
              <a:gd name="adj3" fmla="val 38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"/>
          <p:cNvSpPr txBox="1">
            <a:spLocks noGrp="1"/>
          </p:cNvSpPr>
          <p:nvPr>
            <p:ph type="body" idx="2"/>
          </p:nvPr>
        </p:nvSpPr>
        <p:spPr>
          <a:xfrm>
            <a:off x="2806318" y="4095396"/>
            <a:ext cx="1261829" cy="98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es-AR" altLang="en-US" dirty="0">
                <a:solidFill>
                  <a:schemeClr val="bg1"/>
                </a:solidFill>
                <a:latin typeface="Arial" panose="020B0604020202020204" pitchFamily="34" charset="0"/>
              </a:rPr>
              <a:t>1. Plantear el FIN</a:t>
            </a:r>
            <a:endParaRPr lang="es-E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dirty="0"/>
          </a:p>
        </p:txBody>
      </p:sp>
      <p:sp>
        <p:nvSpPr>
          <p:cNvPr id="517" name="Google Shape;517;p4"/>
          <p:cNvSpPr txBox="1">
            <a:spLocks noGrp="1"/>
          </p:cNvSpPr>
          <p:nvPr>
            <p:ph type="body" idx="3"/>
          </p:nvPr>
        </p:nvSpPr>
        <p:spPr>
          <a:xfrm>
            <a:off x="5122507" y="4093697"/>
            <a:ext cx="1644054" cy="120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es-AR" altLang="en-US" dirty="0">
                <a:solidFill>
                  <a:schemeClr val="bg1"/>
                </a:solidFill>
                <a:latin typeface="Arial" panose="020B0604020202020204" pitchFamily="34" charset="0"/>
              </a:rPr>
              <a:t>2. </a:t>
            </a:r>
            <a:endParaRPr lang="es-AR" alt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</a:pPr>
            <a:r>
              <a:rPr lang="es-AR" altLang="en-US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AR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 Leer </a:t>
            </a:r>
            <a:r>
              <a:rPr lang="es-AR" altLang="en-US" dirty="0">
                <a:solidFill>
                  <a:schemeClr val="bg1"/>
                </a:solidFill>
                <a:latin typeface="Arial" panose="020B0604020202020204" pitchFamily="34" charset="0"/>
              </a:rPr>
              <a:t>CONTEXTO</a:t>
            </a:r>
            <a:endParaRPr lang="es-E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dirty="0"/>
          </a:p>
        </p:txBody>
      </p:sp>
      <p:sp>
        <p:nvSpPr>
          <p:cNvPr id="518" name="Google Shape;518;p4"/>
          <p:cNvSpPr txBox="1">
            <a:spLocks noGrp="1"/>
          </p:cNvSpPr>
          <p:nvPr>
            <p:ph type="body" idx="4"/>
          </p:nvPr>
        </p:nvSpPr>
        <p:spPr>
          <a:xfrm>
            <a:off x="8027963" y="4087957"/>
            <a:ext cx="1357719" cy="112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es-AR" altLang="en-US" dirty="0">
                <a:solidFill>
                  <a:schemeClr val="bg1"/>
                </a:solidFill>
                <a:latin typeface="Arial" panose="020B0604020202020204" pitchFamily="34" charset="0"/>
              </a:rPr>
              <a:t>3. </a:t>
            </a:r>
            <a:endParaRPr lang="es-AR" alt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</a:pPr>
            <a:r>
              <a:rPr lang="es-AR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Definir </a:t>
            </a:r>
            <a:r>
              <a:rPr lang="es-AR" altLang="en-US" dirty="0">
                <a:solidFill>
                  <a:schemeClr val="bg1"/>
                </a:solidFill>
                <a:latin typeface="Arial" panose="020B0604020202020204" pitchFamily="34" charset="0"/>
              </a:rPr>
              <a:t>la VISIÓN</a:t>
            </a:r>
            <a:endParaRPr lang="es-E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dirty="0"/>
          </a:p>
        </p:txBody>
      </p:sp>
      <p:sp>
        <p:nvSpPr>
          <p:cNvPr id="7" name="Google Shape;543;p7"/>
          <p:cNvSpPr txBox="1">
            <a:spLocks noGrp="1"/>
          </p:cNvSpPr>
          <p:nvPr>
            <p:ph type="title"/>
          </p:nvPr>
        </p:nvSpPr>
        <p:spPr>
          <a:xfrm>
            <a:off x="838200" y="536575"/>
            <a:ext cx="10515600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s-AR" altLang="en-US" sz="27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PROCESOS de la GESTIÓN ESTRATEGICA</a:t>
            </a:r>
            <a:endParaRPr sz="27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8406881" y="636206"/>
            <a:ext cx="3850433" cy="2444620"/>
          </a:xfrm>
          <a:prstGeom prst="cloudCallout">
            <a:avLst>
              <a:gd name="adj1" fmla="val -68742"/>
              <a:gd name="adj2" fmla="val -31180"/>
            </a:avLst>
          </a:prstGeom>
          <a:solidFill>
            <a:schemeClr val="bg1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  <a:defRPr/>
            </a:pPr>
            <a:r>
              <a:rPr lang="es-AR" sz="1800" dirty="0" smtClean="0">
                <a:solidFill>
                  <a:schemeClr val="bg1">
                    <a:lumMod val="50000"/>
                  </a:schemeClr>
                </a:solidFill>
              </a:rPr>
              <a:t>¿</a:t>
            </a:r>
            <a:r>
              <a:rPr lang="es-AR" sz="1800" dirty="0">
                <a:solidFill>
                  <a:schemeClr val="bg1">
                    <a:lumMod val="50000"/>
                  </a:schemeClr>
                </a:solidFill>
              </a:rPr>
              <a:t>Qué Procesos debería implementar para GARANTIZAR la Efectividad?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2587879" y="1196984"/>
            <a:ext cx="1698705" cy="955297"/>
          </a:xfrm>
          <a:prstGeom prst="cloudCallout">
            <a:avLst>
              <a:gd name="adj1" fmla="val -85727"/>
              <a:gd name="adj2" fmla="val 51833"/>
            </a:avLst>
          </a:prstGeom>
          <a:solidFill>
            <a:schemeClr val="bg1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s-AR" altLang="en-US">
              <a:latin typeface="Arial" panose="020B0604020202020204" pitchFamily="34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 flipH="1">
            <a:off x="2724539" y="1343608"/>
            <a:ext cx="123278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17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¿Para </a:t>
            </a:r>
            <a:r>
              <a:rPr lang="es-AR" sz="17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qué estamos?</a:t>
            </a:r>
            <a:endParaRPr lang="en-US" sz="17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08" y="2348774"/>
            <a:ext cx="877078" cy="128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 descr="http://media.uccdn.com/images/3/3/9/img_cual_es_la_diferencia_entre_contesto_y_contexto_24933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08" y="2105785"/>
            <a:ext cx="1576590" cy="162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22"/>
          <p:cNvSpPr>
            <a:spLocks noChangeArrowheads="1"/>
          </p:cNvSpPr>
          <p:nvPr/>
        </p:nvSpPr>
        <p:spPr bwMode="auto">
          <a:xfrm>
            <a:off x="5204609" y="1027113"/>
            <a:ext cx="1830859" cy="1242892"/>
          </a:xfrm>
          <a:prstGeom prst="cloudCallout">
            <a:avLst>
              <a:gd name="adj1" fmla="val -85727"/>
              <a:gd name="adj2" fmla="val 51833"/>
            </a:avLst>
          </a:prstGeom>
          <a:solidFill>
            <a:schemeClr val="bg1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  <a:defRPr/>
            </a:pPr>
            <a:r>
              <a:rPr lang="es-AR" sz="1600" dirty="0">
                <a:solidFill>
                  <a:schemeClr val="bg1">
                    <a:lumMod val="50000"/>
                  </a:schemeClr>
                </a:solidFill>
              </a:rPr>
              <a:t>¿Qué está pasando?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30" descr="http://www.databranding.net/Portals/92588/images/iStock_000022738572X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013" y="5284626"/>
            <a:ext cx="1374872" cy="119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10769885" y="4170784"/>
            <a:ext cx="1487429" cy="830424"/>
          </a:xfrm>
          <a:prstGeom prst="cloudCallout">
            <a:avLst>
              <a:gd name="adj1" fmla="val -81191"/>
              <a:gd name="adj2" fmla="val 121906"/>
            </a:avLst>
          </a:prstGeom>
          <a:solidFill>
            <a:schemeClr val="bg1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s-AR" altLang="en-US">
              <a:latin typeface="Arial" panose="020B0604020202020204" pitchFamily="34" charset="0"/>
            </a:endParaRPr>
          </a:p>
        </p:txBody>
      </p:sp>
      <p:sp>
        <p:nvSpPr>
          <p:cNvPr id="17" name="TextBox 36"/>
          <p:cNvSpPr txBox="1"/>
          <p:nvPr/>
        </p:nvSpPr>
        <p:spPr>
          <a:xfrm flipH="1">
            <a:off x="10992105" y="4277848"/>
            <a:ext cx="1042987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17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¿Cómo hago?</a:t>
            </a:r>
            <a:endParaRPr lang="en-US" sz="17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82320" y="536551"/>
            <a:ext cx="10571480" cy="47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700" b="1" dirty="0">
                <a:solidFill>
                  <a:schemeClr val="accent2"/>
                </a:solidFill>
                <a:ea typeface="Verdana" panose="020B0604030504040204" pitchFamily="34" charset="0"/>
              </a:rPr>
              <a:t>Diagnóstico</a:t>
            </a:r>
            <a:r>
              <a:rPr lang="es-AR" altLang="en-US" sz="27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AR" altLang="en-US" sz="2700" b="1" dirty="0" smtClean="0">
                <a:solidFill>
                  <a:schemeClr val="accent2"/>
                </a:solidFill>
                <a:latin typeface="+mn-lt"/>
              </a:rPr>
              <a:t>del Plan de Mejora de la Gestión</a:t>
            </a:r>
            <a:endParaRPr lang="es-AR" altLang="en-US" sz="27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6848670" y="1230156"/>
            <a:ext cx="59531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1. ¿Se hace adecuadamente?</a:t>
            </a:r>
            <a:endParaRPr lang="es-ES" alt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" y="4247616"/>
            <a:ext cx="410686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2. ¿Se hace con la gente?</a:t>
            </a:r>
            <a:endParaRPr lang="es-ES" alt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766560" y="1889320"/>
            <a:ext cx="541528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dirty="0">
                <a:solidFill>
                  <a:srgbClr val="0B3D91"/>
                </a:solidFill>
                <a:latin typeface="Arial" panose="020B0604020202020204" pitchFamily="34" charset="0"/>
              </a:rPr>
              <a:t>Se realizan Planes de Mejora? Los PM indican objetivos, plazos, responsables, estándares y recursos?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dirty="0">
                <a:solidFill>
                  <a:srgbClr val="0B3D91"/>
                </a:solidFill>
                <a:latin typeface="Arial" panose="020B0604020202020204" pitchFamily="34" charset="0"/>
              </a:rPr>
              <a:t>Se realizan pero se implementan mal?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dirty="0">
                <a:solidFill>
                  <a:srgbClr val="0B3D91"/>
                </a:solidFill>
                <a:latin typeface="Arial" panose="020B0604020202020204" pitchFamily="34" charset="0"/>
              </a:rPr>
              <a:t>Existen pero tienen huecos? Son integrales? Abarcan todos los problemas, necesidades y oportunidades?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dirty="0">
                <a:solidFill>
                  <a:srgbClr val="0B3D91"/>
                </a:solidFill>
                <a:latin typeface="Arial" panose="020B0604020202020204" pitchFamily="34" charset="0"/>
              </a:rPr>
              <a:t>Existen pero tienen errores?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dirty="0">
                <a:solidFill>
                  <a:srgbClr val="0B3D91"/>
                </a:solidFill>
                <a:latin typeface="Arial" panose="020B0604020202020204" pitchFamily="34" charset="0"/>
              </a:rPr>
              <a:t>Existen pero podrían realizarse mejor?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dirty="0">
                <a:solidFill>
                  <a:srgbClr val="0B3D91"/>
                </a:solidFill>
                <a:latin typeface="Arial" panose="020B0604020202020204" pitchFamily="34" charset="0"/>
              </a:rPr>
              <a:t>Existen pero no se actualizan?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dirty="0">
                <a:solidFill>
                  <a:srgbClr val="0B3D91"/>
                </a:solidFill>
                <a:latin typeface="Arial" panose="020B0604020202020204" pitchFamily="34" charset="0"/>
              </a:rPr>
              <a:t>Existen pero no se realizan de manera sistemática, no se controlan?</a:t>
            </a:r>
            <a:endParaRPr lang="es-ES" altLang="en-US" dirty="0">
              <a:solidFill>
                <a:srgbClr val="0B3D9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4677829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Nivel Informativo: Se informa los Planes de Mejora? Los conocen? Están al alcance de todos?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Nivel Explicativo: Se explican? Los entienden?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Nivel Consultivo: Se consultan? Opinaron?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Nivel Decisorio: Participaron en la definición del Plan de Mejora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gente está comprometida? Participa responsablemente?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n-US" sz="1600" dirty="0">
              <a:solidFill>
                <a:srgbClr val="0B3D9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1064332"/>
            <a:ext cx="5278120" cy="313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40" y="1828800"/>
            <a:ext cx="80708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82320" y="536551"/>
            <a:ext cx="10571480" cy="47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700" b="1" dirty="0">
                <a:solidFill>
                  <a:schemeClr val="accent2"/>
                </a:solidFill>
                <a:ea typeface="Verdana" panose="020B0604030504040204" pitchFamily="34" charset="0"/>
              </a:rPr>
              <a:t>Diagnóstico</a:t>
            </a:r>
            <a:r>
              <a:rPr lang="es-AR" altLang="en-US" sz="27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AR" altLang="en-US" sz="2700" b="1" dirty="0" smtClean="0">
                <a:solidFill>
                  <a:schemeClr val="accent2"/>
                </a:solidFill>
                <a:latin typeface="+mn-lt"/>
              </a:rPr>
              <a:t>del Plan de Mejora de la Gestión</a:t>
            </a:r>
            <a:endParaRPr lang="es-AR" altLang="en-US" sz="27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65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3371DD9-E76E-87F6-D033-AD47EEBF2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294" y="3146741"/>
            <a:ext cx="5515708" cy="1002984"/>
          </a:xfrm>
        </p:spPr>
        <p:txBody>
          <a:bodyPr>
            <a:normAutofit/>
          </a:bodyPr>
          <a:lstStyle/>
          <a:p>
            <a:pPr algn="ctr"/>
            <a:r>
              <a:rPr lang="es-AR" sz="2800" dirty="0"/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11740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536575"/>
            <a:ext cx="10515600" cy="46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700" b="1" dirty="0">
                <a:solidFill>
                  <a:schemeClr val="accent2"/>
                </a:solidFill>
                <a:ea typeface="Verdana" panose="020B0604030504040204" pitchFamily="34" charset="0"/>
              </a:rPr>
              <a:t>PROCESOS de la GESTIÓN OPERATIVA</a:t>
            </a:r>
            <a:endParaRPr lang="es-ES" altLang="en-US" sz="2700" b="1" dirty="0">
              <a:solidFill>
                <a:schemeClr val="accent2"/>
              </a:solidFill>
              <a:ea typeface="Verdana" panose="020B0604030504040204" pitchFamily="34" charset="0"/>
            </a:endParaRP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7853556" y="769695"/>
            <a:ext cx="3847031" cy="3229575"/>
          </a:xfrm>
          <a:prstGeom prst="cloudCallout">
            <a:avLst>
              <a:gd name="adj1" fmla="val -92555"/>
              <a:gd name="adj2" fmla="val -42381"/>
            </a:avLst>
          </a:prstGeom>
          <a:solidFill>
            <a:schemeClr val="bg1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s-AR" altLang="en-US">
              <a:latin typeface="Arial" panose="020B0604020202020204" pitchFamily="34" charset="0"/>
            </a:endParaRPr>
          </a:p>
        </p:txBody>
      </p:sp>
      <p:sp>
        <p:nvSpPr>
          <p:cNvPr id="7" name="TextBox 43"/>
          <p:cNvSpPr txBox="1"/>
          <p:nvPr/>
        </p:nvSpPr>
        <p:spPr>
          <a:xfrm flipH="1">
            <a:off x="8420244" y="1277989"/>
            <a:ext cx="27136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¿Qué Procesos debería implementar para GARANTIZAR un adecuado </a:t>
            </a:r>
            <a:r>
              <a:rPr lang="es-AR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Cumplimiento del Plan de trabajo</a:t>
            </a:r>
            <a:r>
              <a:rPr lang="es-A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?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50" y="1156535"/>
            <a:ext cx="5475240" cy="5412216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814" y="3862643"/>
            <a:ext cx="23717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536551"/>
            <a:ext cx="10515600" cy="48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800" dirty="0" smtClean="0">
                <a:solidFill>
                  <a:schemeClr val="accent2"/>
                </a:solidFill>
                <a:ea typeface="Verdana" panose="020B0604030504040204" pitchFamily="34" charset="0"/>
              </a:rPr>
              <a:t>Diagnóstico </a:t>
            </a:r>
            <a:r>
              <a:rPr lang="es-AR" altLang="en-US" sz="2800" dirty="0">
                <a:solidFill>
                  <a:schemeClr val="accent2"/>
                </a:solidFill>
                <a:ea typeface="Verdana" panose="020B0604030504040204" pitchFamily="34" charset="0"/>
              </a:rPr>
              <a:t>del Proceso de GO</a:t>
            </a:r>
          </a:p>
        </p:txBody>
      </p:sp>
      <p:sp>
        <p:nvSpPr>
          <p:cNvPr id="8" name="Text Box 1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12980" y="1847462"/>
            <a:ext cx="4404049" cy="113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500" b="1" dirty="0">
                <a:latin typeface="Arial" panose="020B0604020202020204" pitchFamily="34" charset="0"/>
              </a:rPr>
              <a:t>1°. Evalúo el Proceso:</a:t>
            </a:r>
            <a:r>
              <a:rPr lang="es-AR" altLang="en-US" sz="2500" dirty="0">
                <a:latin typeface="Arial" panose="020B0604020202020204" pitchFamily="34" charset="0"/>
              </a:rPr>
              <a:t> </a:t>
            </a:r>
            <a:endParaRPr lang="es-AR" altLang="en-US" sz="25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s-AR" altLang="en-US" sz="25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500" b="0" dirty="0" smtClean="0">
                <a:latin typeface="Arial" panose="020B0604020202020204" pitchFamily="34" charset="0"/>
              </a:rPr>
              <a:t>¿</a:t>
            </a:r>
            <a:r>
              <a:rPr lang="es-AR" altLang="en-US" sz="2500" b="0" dirty="0">
                <a:latin typeface="Arial" panose="020B0604020202020204" pitchFamily="34" charset="0"/>
              </a:rPr>
              <a:t>Se hace adecuadamente?</a:t>
            </a:r>
            <a:endParaRPr lang="es-ES" altLang="en-US" sz="2500" b="0" dirty="0">
              <a:latin typeface="Arial" panose="020B0604020202020204" pitchFamily="34" charset="0"/>
            </a:endParaRPr>
          </a:p>
        </p:txBody>
      </p:sp>
      <p:sp>
        <p:nvSpPr>
          <p:cNvPr id="9" name="Text Box 15"/>
          <p:cNvSpPr txBox="1">
            <a:spLocks noGrp="1" noChangeArrowheads="1"/>
          </p:cNvSpPr>
          <p:nvPr>
            <p:ph type="body" idx="3"/>
          </p:nvPr>
        </p:nvSpPr>
        <p:spPr bwMode="auto">
          <a:xfrm>
            <a:off x="6997959" y="1889011"/>
            <a:ext cx="4236097" cy="108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400" b="1" dirty="0">
                <a:latin typeface="Arial" panose="020B0604020202020204" pitchFamily="34" charset="0"/>
              </a:rPr>
              <a:t>2° Evalúo la Participación</a:t>
            </a:r>
            <a:r>
              <a:rPr lang="es-AR" altLang="en-US" sz="2400" b="1" dirty="0" smtClean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AR" altLang="en-US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400" b="0" dirty="0">
                <a:latin typeface="Arial" panose="020B0604020202020204" pitchFamily="34" charset="0"/>
              </a:rPr>
              <a:t>¿Se hace con la gente?</a:t>
            </a:r>
            <a:endParaRPr lang="es-ES" altLang="en-US" sz="2400" b="0" dirty="0">
              <a:latin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531" y="4168541"/>
            <a:ext cx="1649963" cy="211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247" y="4168541"/>
            <a:ext cx="2954870" cy="197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700" dirty="0" smtClean="0"/>
              <a:t>Evaluación del Proceso</a:t>
            </a:r>
            <a:endParaRPr lang="es-AR" sz="2700" dirty="0"/>
          </a:p>
        </p:txBody>
      </p:sp>
      <p:sp>
        <p:nvSpPr>
          <p:cNvPr id="7" name="Text Box 1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78389" y="2136710"/>
            <a:ext cx="7841472" cy="43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500" b="1" dirty="0">
                <a:latin typeface="Arial" panose="020B0604020202020204" pitchFamily="34" charset="0"/>
              </a:rPr>
              <a:t>1. ¿Se hace adecuadamente?</a:t>
            </a:r>
            <a:endParaRPr lang="es-ES" altLang="en-US" sz="2500" b="1" dirty="0">
              <a:latin typeface="Arial" panose="020B0604020202020204" pitchFamily="34" charset="0"/>
            </a:endParaRPr>
          </a:p>
        </p:txBody>
      </p:sp>
      <p:sp>
        <p:nvSpPr>
          <p:cNvPr id="8" name="Text Box 15"/>
          <p:cNvSpPr txBox="1">
            <a:spLocks noGrp="1" noChangeArrowheads="1"/>
          </p:cNvSpPr>
          <p:nvPr>
            <p:ph type="body" idx="2"/>
          </p:nvPr>
        </p:nvSpPr>
        <p:spPr bwMode="auto">
          <a:xfrm>
            <a:off x="1343608" y="4168541"/>
            <a:ext cx="9321282" cy="168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2300" dirty="0" smtClean="0">
                <a:latin typeface="Arial" panose="020B0604020202020204" pitchFamily="34" charset="0"/>
              </a:rPr>
              <a:t>¿Existe</a:t>
            </a:r>
            <a:r>
              <a:rPr lang="es-AR" altLang="en-US" sz="2300" dirty="0">
                <a:latin typeface="Arial" panose="020B0604020202020204" pitchFamily="34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2300" dirty="0" smtClean="0">
                <a:latin typeface="Arial" panose="020B0604020202020204" pitchFamily="34" charset="0"/>
              </a:rPr>
              <a:t>¿Existe</a:t>
            </a:r>
            <a:r>
              <a:rPr lang="es-AR" altLang="en-US" sz="2300" dirty="0">
                <a:latin typeface="Arial" panose="020B0604020202020204" pitchFamily="34" charset="0"/>
              </a:rPr>
              <a:t>, pero se implementa mal?</a:t>
            </a:r>
          </a:p>
          <a:p>
            <a:pPr algn="ctr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2300" dirty="0" smtClean="0">
                <a:latin typeface="Arial" panose="020B0604020202020204" pitchFamily="34" charset="0"/>
              </a:rPr>
              <a:t>¿Existe</a:t>
            </a:r>
            <a:r>
              <a:rPr lang="es-AR" altLang="en-US" sz="2300" dirty="0">
                <a:latin typeface="Arial" panose="020B0604020202020204" pitchFamily="34" charset="0"/>
              </a:rPr>
              <a:t>, pero tiene huecos?</a:t>
            </a:r>
          </a:p>
          <a:p>
            <a:pPr algn="ctr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2300" dirty="0" smtClean="0">
                <a:latin typeface="Arial" panose="020B0604020202020204" pitchFamily="34" charset="0"/>
              </a:rPr>
              <a:t>¿Existe</a:t>
            </a:r>
            <a:r>
              <a:rPr lang="es-AR" altLang="en-US" sz="2300" dirty="0">
                <a:latin typeface="Arial" panose="020B0604020202020204" pitchFamily="34" charset="0"/>
              </a:rPr>
              <a:t>, pero podría realizarse mejor?</a:t>
            </a:r>
          </a:p>
          <a:p>
            <a:pPr algn="ctr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s-AR" altLang="en-US" sz="2300" dirty="0" smtClean="0">
                <a:latin typeface="Arial" panose="020B0604020202020204" pitchFamily="34" charset="0"/>
              </a:rPr>
              <a:t>¿Existe</a:t>
            </a:r>
            <a:r>
              <a:rPr lang="es-AR" altLang="en-US" sz="2300" dirty="0">
                <a:latin typeface="Arial" panose="020B0604020202020204" pitchFamily="34" charset="0"/>
              </a:rPr>
              <a:t>, pero no se actualiza?</a:t>
            </a:r>
            <a:endParaRPr lang="es-ES" altLang="en-US" sz="23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9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altLang="en-US" sz="30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Evaluación de la Participación</a:t>
            </a:r>
            <a:r>
              <a:rPr lang="es-ES" altLang="en-US" dirty="0">
                <a:solidFill>
                  <a:srgbClr val="0B3D91"/>
                </a:solidFill>
                <a:latin typeface="Arial" panose="020B0604020202020204" pitchFamily="34" charset="0"/>
              </a:rPr>
              <a:t/>
            </a:r>
            <a:br>
              <a:rPr lang="es-ES" altLang="en-US" dirty="0">
                <a:solidFill>
                  <a:srgbClr val="0B3D91"/>
                </a:solidFill>
                <a:latin typeface="Arial" panose="020B0604020202020204" pitchFamily="34" charset="0"/>
              </a:rPr>
            </a:br>
            <a:endParaRPr lang="es-AR" dirty="0"/>
          </a:p>
        </p:txBody>
      </p:sp>
      <p:sp>
        <p:nvSpPr>
          <p:cNvPr id="7" name="Text Box 1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78389" y="2245340"/>
            <a:ext cx="8606582" cy="75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400" b="1" dirty="0">
                <a:latin typeface="Arial" panose="020B0604020202020204" pitchFamily="34" charset="0"/>
              </a:rPr>
              <a:t>2. ¿Se hace con la gente? </a:t>
            </a:r>
            <a:endParaRPr lang="es-AR" altLang="en-US" sz="2400" b="1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400" b="1" dirty="0" smtClean="0">
                <a:latin typeface="Arial" panose="020B0604020202020204" pitchFamily="34" charset="0"/>
              </a:rPr>
              <a:t>¿</a:t>
            </a:r>
            <a:r>
              <a:rPr lang="es-AR" altLang="en-US" sz="2400" b="1" dirty="0">
                <a:latin typeface="Arial" panose="020B0604020202020204" pitchFamily="34" charset="0"/>
              </a:rPr>
              <a:t>La gente se involucra?</a:t>
            </a:r>
            <a:endParaRPr lang="es-E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8" name="Text Box 15"/>
          <p:cNvSpPr txBox="1">
            <a:spLocks noGrp="1" noChangeArrowheads="1"/>
          </p:cNvSpPr>
          <p:nvPr>
            <p:ph type="body" idx="2"/>
          </p:nvPr>
        </p:nvSpPr>
        <p:spPr bwMode="auto">
          <a:xfrm>
            <a:off x="1148896" y="4220827"/>
            <a:ext cx="9894208" cy="175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ctr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2400" dirty="0" smtClean="0"/>
              <a:t>¿Se informa?, ¿Lo conocen?</a:t>
            </a:r>
          </a:p>
          <a:p>
            <a:pPr marL="342900" indent="-342900" algn="ctr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2400" dirty="0" smtClean="0"/>
              <a:t>¿Se explica?, ¿Lo entienden?</a:t>
            </a:r>
          </a:p>
          <a:p>
            <a:pPr marL="342900" indent="-342900" algn="ctr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2400" dirty="0" smtClean="0"/>
              <a:t>¿Se consulta?, ¿Opinaron?</a:t>
            </a:r>
          </a:p>
          <a:p>
            <a:pPr marL="342900" indent="-342900" algn="ctr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AR" altLang="en-US" sz="2400" dirty="0" smtClean="0"/>
              <a:t>¿Se otorga poder decisorio?, </a:t>
            </a:r>
            <a:r>
              <a:rPr lang="es-AR" altLang="en-US" sz="2400" dirty="0"/>
              <a:t>¿</a:t>
            </a:r>
            <a:r>
              <a:rPr lang="es-AR" altLang="en-US" sz="2400" dirty="0" smtClean="0"/>
              <a:t>Participaron en la decisión?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altLang="en-US" sz="2400" dirty="0" smtClean="0">
              <a:solidFill>
                <a:srgbClr val="0B3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5"/>
          <p:cNvSpPr txBox="1">
            <a:spLocks noChangeArrowheads="1"/>
          </p:cNvSpPr>
          <p:nvPr/>
        </p:nvSpPr>
        <p:spPr bwMode="auto">
          <a:xfrm>
            <a:off x="1524000" y="0"/>
            <a:ext cx="8534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700" b="1" dirty="0" smtClean="0">
                <a:solidFill>
                  <a:schemeClr val="accent2"/>
                </a:solidFill>
                <a:ea typeface="Verdana" panose="020B0604030504040204" pitchFamily="34" charset="0"/>
              </a:rPr>
              <a:t>Niveles </a:t>
            </a:r>
            <a:r>
              <a:rPr lang="es-AR" altLang="en-US" sz="2700" b="1" dirty="0">
                <a:solidFill>
                  <a:schemeClr val="accent2"/>
                </a:solidFill>
                <a:ea typeface="Verdana" panose="020B0604030504040204" pitchFamily="34" charset="0"/>
              </a:rPr>
              <a:t>de Participación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700" b="1" dirty="0">
                <a:solidFill>
                  <a:schemeClr val="accent2"/>
                </a:solidFill>
                <a:ea typeface="Verdana" panose="020B0604030504040204" pitchFamily="34" charset="0"/>
              </a:rPr>
              <a:t>-Repaso-</a:t>
            </a:r>
            <a:endParaRPr lang="es-ES" altLang="en-US" sz="2700" b="1" dirty="0">
              <a:solidFill>
                <a:schemeClr val="accent2"/>
              </a:solidFill>
              <a:ea typeface="Verdana" panose="020B0604030504040204" pitchFamily="34" charset="0"/>
            </a:endParaRPr>
          </a:p>
        </p:txBody>
      </p:sp>
      <p:pic>
        <p:nvPicPr>
          <p:cNvPr id="16387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720" y="2414628"/>
            <a:ext cx="4483652" cy="225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88" y="2431670"/>
            <a:ext cx="3796068" cy="223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1429139" y="5156538"/>
            <a:ext cx="9220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000" b="1" dirty="0">
                <a:solidFill>
                  <a:schemeClr val="accent2"/>
                </a:solidFill>
                <a:ea typeface="Verdana" panose="020B0604030504040204" pitchFamily="34" charset="0"/>
              </a:rPr>
              <a:t>La Gestión Operativa, al igual que toda la Gestión, es </a:t>
            </a:r>
            <a:r>
              <a:rPr lang="es-AR" altLang="en-US" sz="2000" b="1" u="sng" dirty="0">
                <a:solidFill>
                  <a:schemeClr val="accent2"/>
                </a:solidFill>
                <a:ea typeface="Verdana" panose="020B0604030504040204" pitchFamily="34" charset="0"/>
              </a:rPr>
              <a:t>responsabilidad conjunta</a:t>
            </a:r>
            <a:r>
              <a:rPr lang="es-AR" altLang="en-US" sz="2000" b="1" dirty="0">
                <a:solidFill>
                  <a:schemeClr val="accent2"/>
                </a:solidFill>
                <a:ea typeface="Verdana" panose="020B0604030504040204" pitchFamily="34" charset="0"/>
              </a:rPr>
              <a:t> del </a:t>
            </a:r>
            <a:r>
              <a:rPr lang="es-AR" altLang="en-US" sz="2000" b="1" u="sng" dirty="0">
                <a:solidFill>
                  <a:schemeClr val="accent2"/>
                </a:solidFill>
                <a:ea typeface="Verdana" panose="020B0604030504040204" pitchFamily="34" charset="0"/>
              </a:rPr>
              <a:t>líder</a:t>
            </a:r>
            <a:r>
              <a:rPr lang="es-AR" altLang="en-US" sz="2000" b="1" dirty="0">
                <a:solidFill>
                  <a:schemeClr val="accent2"/>
                </a:solidFill>
                <a:ea typeface="Verdana" panose="020B0604030504040204" pitchFamily="34" charset="0"/>
              </a:rPr>
              <a:t> del grupo y de todos los </a:t>
            </a:r>
            <a:r>
              <a:rPr lang="es-AR" altLang="en-US" sz="2000" b="1" u="sng" dirty="0">
                <a:solidFill>
                  <a:schemeClr val="accent2"/>
                </a:solidFill>
                <a:ea typeface="Verdana" panose="020B0604030504040204" pitchFamily="34" charset="0"/>
              </a:rPr>
              <a:t>miembros</a:t>
            </a:r>
            <a:r>
              <a:rPr lang="es-AR" altLang="en-US" sz="2000" b="1" dirty="0">
                <a:solidFill>
                  <a:schemeClr val="accent2"/>
                </a:solidFill>
                <a:ea typeface="Verdana" panose="020B0604030504040204" pitchFamily="34" charset="0"/>
              </a:rPr>
              <a:t> del mismo</a:t>
            </a:r>
            <a:endParaRPr lang="es-ES" altLang="en-US" sz="2000" dirty="0">
              <a:solidFill>
                <a:schemeClr val="accent2"/>
              </a:solidFill>
              <a:ea typeface="Verdana" panose="020B0604030504040204" pitchFamily="34" charset="0"/>
            </a:endParaRPr>
          </a:p>
        </p:txBody>
      </p:sp>
      <p:sp>
        <p:nvSpPr>
          <p:cNvPr id="16391" name="Text Box 15"/>
          <p:cNvSpPr txBox="1">
            <a:spLocks noChangeArrowheads="1"/>
          </p:cNvSpPr>
          <p:nvPr/>
        </p:nvSpPr>
        <p:spPr bwMode="auto">
          <a:xfrm>
            <a:off x="2590800" y="1604963"/>
            <a:ext cx="19812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500" dirty="0">
                <a:solidFill>
                  <a:schemeClr val="accent2"/>
                </a:solidFill>
                <a:latin typeface="Arial" panose="020B0604020202020204" pitchFamily="34" charset="0"/>
              </a:rPr>
              <a:t>Líder</a:t>
            </a:r>
            <a:endParaRPr lang="es-ES" altLang="en-US" sz="25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6392" name="Text Box 15"/>
          <p:cNvSpPr txBox="1">
            <a:spLocks noChangeArrowheads="1"/>
          </p:cNvSpPr>
          <p:nvPr/>
        </p:nvSpPr>
        <p:spPr bwMode="auto">
          <a:xfrm>
            <a:off x="5792756" y="1589724"/>
            <a:ext cx="464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Miembros</a:t>
            </a:r>
            <a:r>
              <a:rPr lang="es-ES" altLang="en-US" sz="2400" dirty="0">
                <a:solidFill>
                  <a:srgbClr val="CC3399"/>
                </a:solidFill>
                <a:latin typeface="Arial" panose="020B0604020202020204" pitchFamily="34" charset="0"/>
              </a:rPr>
              <a:t> </a:t>
            </a:r>
            <a:r>
              <a:rPr lang="es-ES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del Grupo</a:t>
            </a:r>
          </a:p>
        </p:txBody>
      </p:sp>
    </p:spTree>
    <p:extLst>
      <p:ext uri="{BB962C8B-B14F-4D97-AF65-F5344CB8AC3E}">
        <p14:creationId xmlns:p14="http://schemas.microsoft.com/office/powerpoint/2010/main" val="1710463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5"/>
          <p:cNvSpPr txBox="1">
            <a:spLocks noChangeArrowheads="1"/>
          </p:cNvSpPr>
          <p:nvPr/>
        </p:nvSpPr>
        <p:spPr bwMode="auto">
          <a:xfrm>
            <a:off x="233266" y="264611"/>
            <a:ext cx="51069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800" b="1" dirty="0" smtClean="0">
                <a:solidFill>
                  <a:schemeClr val="accent2"/>
                </a:solidFill>
                <a:ea typeface="Verdana" panose="020B0604030504040204" pitchFamily="34" charset="0"/>
              </a:rPr>
              <a:t>1</a:t>
            </a:r>
            <a:r>
              <a:rPr lang="es-AR" altLang="en-US" sz="2800" b="1" dirty="0">
                <a:solidFill>
                  <a:schemeClr val="accent2"/>
                </a:solidFill>
                <a:ea typeface="Verdana" panose="020B0604030504040204" pitchFamily="34" charset="0"/>
              </a:rPr>
              <a:t>. INFORMATIVO</a:t>
            </a:r>
            <a:endParaRPr lang="es-ES" altLang="en-US" sz="2800" b="1" dirty="0">
              <a:solidFill>
                <a:schemeClr val="accent2"/>
              </a:solidFill>
              <a:ea typeface="Verdana" panose="020B0604030504040204" pitchFamily="34" charset="0"/>
            </a:endParaRP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77" y="2440254"/>
            <a:ext cx="3904181" cy="24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2489" y="4039394"/>
            <a:ext cx="1576386" cy="231032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5" name="Oval Callout 14"/>
          <p:cNvSpPr/>
          <p:nvPr/>
        </p:nvSpPr>
        <p:spPr bwMode="auto">
          <a:xfrm>
            <a:off x="9421813" y="3657600"/>
            <a:ext cx="1085850" cy="763588"/>
          </a:xfrm>
          <a:prstGeom prst="wedgeEllipseCallout">
            <a:avLst>
              <a:gd name="adj1" fmla="val -8175"/>
              <a:gd name="adj2" fmla="val 94618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flipH="1">
            <a:off x="9407525" y="3778250"/>
            <a:ext cx="104298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¿Cuál es el plan?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441" name="Text Box 15"/>
          <p:cNvSpPr txBox="1">
            <a:spLocks noChangeArrowheads="1"/>
          </p:cNvSpPr>
          <p:nvPr/>
        </p:nvSpPr>
        <p:spPr bwMode="auto">
          <a:xfrm>
            <a:off x="715283" y="1675778"/>
            <a:ext cx="57181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200" b="1" dirty="0">
                <a:solidFill>
                  <a:schemeClr val="accent2"/>
                </a:solidFill>
                <a:ea typeface="Verdana" panose="020B0604030504040204" pitchFamily="34" charset="0"/>
              </a:rPr>
              <a:t>a. Responsabilidad del Líder: </a:t>
            </a:r>
            <a:r>
              <a:rPr lang="es-AR" altLang="en-US" sz="2200" dirty="0">
                <a:solidFill>
                  <a:schemeClr val="accent2"/>
                </a:solidFill>
                <a:ea typeface="Verdana" panose="020B0604030504040204" pitchFamily="34" charset="0"/>
              </a:rPr>
              <a:t>Informar</a:t>
            </a:r>
            <a:endParaRPr lang="es-ES" altLang="en-US" sz="2200" dirty="0">
              <a:solidFill>
                <a:schemeClr val="accent2"/>
              </a:solidFill>
              <a:ea typeface="Verdana" panose="020B0604030504040204" pitchFamily="34" charset="0"/>
            </a:endParaRPr>
          </a:p>
        </p:txBody>
      </p:sp>
      <p:sp>
        <p:nvSpPr>
          <p:cNvPr id="18442" name="Text Box 15"/>
          <p:cNvSpPr txBox="1">
            <a:spLocks noChangeArrowheads="1"/>
          </p:cNvSpPr>
          <p:nvPr/>
        </p:nvSpPr>
        <p:spPr bwMode="auto">
          <a:xfrm>
            <a:off x="2585910" y="5374433"/>
            <a:ext cx="71565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6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6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000" b="1" dirty="0">
                <a:solidFill>
                  <a:schemeClr val="accent2"/>
                </a:solidFill>
                <a:ea typeface="Verdana" panose="020B0604030504040204" pitchFamily="34" charset="0"/>
              </a:rPr>
              <a:t>b. Responsabilidad de los miembros del grupo: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s-AR" altLang="en-US" sz="2000" dirty="0">
                <a:solidFill>
                  <a:schemeClr val="accent2"/>
                </a:solidFill>
                <a:ea typeface="Verdana" panose="020B0604030504040204" pitchFamily="34" charset="0"/>
              </a:rPr>
              <a:t>Pedir información para alinearse</a:t>
            </a:r>
            <a:endParaRPr lang="es-ES" altLang="en-US" sz="2000" dirty="0">
              <a:solidFill>
                <a:schemeClr val="accent2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205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1986</Words>
  <Application>Microsoft Office PowerPoint</Application>
  <PresentationFormat>Panorámica</PresentationFormat>
  <Paragraphs>227</Paragraphs>
  <Slides>32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32</vt:i4>
      </vt:variant>
    </vt:vector>
  </HeadingPairs>
  <TitlesOfParts>
    <vt:vector size="44" baseType="lpstr">
      <vt:lpstr>Arial</vt:lpstr>
      <vt:lpstr>Calibri</vt:lpstr>
      <vt:lpstr>Noto Sans Symbols</vt:lpstr>
      <vt:lpstr>Verdana</vt:lpstr>
      <vt:lpstr>Wingdings</vt:lpstr>
      <vt:lpstr>ヒラギノ角ゴ Pro W3</vt:lpstr>
      <vt:lpstr>Tema de Office</vt:lpstr>
      <vt:lpstr>5_Diseño personalizado</vt:lpstr>
      <vt:lpstr>4_Diseño personalizado</vt:lpstr>
      <vt:lpstr>3_Diseño personalizado</vt:lpstr>
      <vt:lpstr>2_Diseño personalizado</vt:lpstr>
      <vt:lpstr>1_Diseño personalizado</vt:lpstr>
      <vt:lpstr>GESTIÓN OPERATIVA</vt:lpstr>
      <vt:lpstr>RESULTADOS de la GESTIÓN ESTRATEGICA </vt:lpstr>
      <vt:lpstr>PROCESOS de la GESTIÓN ESTRATEGICA</vt:lpstr>
      <vt:lpstr>PROCESOS de la GESTIÓN OPERATIVA</vt:lpstr>
      <vt:lpstr>Diagnóstico del Proceso de GO</vt:lpstr>
      <vt:lpstr>Evaluación del Proceso</vt:lpstr>
      <vt:lpstr>Evaluación de la Participación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Guía del TP para el análisis del sector</vt:lpstr>
      <vt:lpstr>Gestión Operativa como Proceso</vt:lpstr>
      <vt:lpstr>Presentación de PowerPoint</vt:lpstr>
      <vt:lpstr>Diagnóstico del Programa de Trabajo:  TP Sector</vt:lpstr>
      <vt:lpstr>Diagnóstico del Programa de Trabajo (Ejemplo)    </vt:lpstr>
      <vt:lpstr>Diagnóstico del Programa de Trabajo (Ejemplo)    </vt:lpstr>
      <vt:lpstr>Gestión Operativa como Proceso</vt:lpstr>
      <vt:lpstr>Diagnóstico de la realización de las tareas (Procedimientos)</vt:lpstr>
      <vt:lpstr>Presentación de PowerPoint</vt:lpstr>
      <vt:lpstr>Gestión Operativa como Proceso</vt:lpstr>
      <vt:lpstr>Diagnóstico del TACO</vt:lpstr>
      <vt:lpstr>Presentación de PowerPoint</vt:lpstr>
      <vt:lpstr>Gestión Operativa como Proceso</vt:lpstr>
      <vt:lpstr>4. Análisis sistemático de la gestión</vt:lpstr>
      <vt:lpstr>Diagnóstico del Análisis y Seguimiento de la Gestión</vt:lpstr>
      <vt:lpstr>Presentación de PowerPoint</vt:lpstr>
      <vt:lpstr>Gestión Operativa como Proceso</vt:lpstr>
      <vt:lpstr>Diagnóstico del Plan de Mejora de la Gestión</vt:lpstr>
      <vt:lpstr>Diagnóstico del Plan de Mejora de la Gestión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Garzón Maceda</dc:creator>
  <cp:lastModifiedBy>Pamela Schifis</cp:lastModifiedBy>
  <cp:revision>41</cp:revision>
  <dcterms:created xsi:type="dcterms:W3CDTF">2023-08-14T01:12:52Z</dcterms:created>
  <dcterms:modified xsi:type="dcterms:W3CDTF">2023-09-26T09:04:05Z</dcterms:modified>
</cp:coreProperties>
</file>