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9" r:id="rId2"/>
    <p:sldId id="294" r:id="rId3"/>
    <p:sldId id="342" r:id="rId4"/>
    <p:sldId id="297" r:id="rId5"/>
    <p:sldId id="343" r:id="rId6"/>
    <p:sldId id="345" r:id="rId7"/>
    <p:sldId id="346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  <a:srgbClr val="2DC8FF"/>
    <a:srgbClr val="00A4DE"/>
    <a:srgbClr val="8FE2FF"/>
    <a:srgbClr val="43CEFF"/>
    <a:srgbClr val="007FB1"/>
    <a:srgbClr val="00B4F4"/>
    <a:srgbClr val="00AE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676" autoAdjust="0"/>
  </p:normalViewPr>
  <p:slideViewPr>
    <p:cSldViewPr snapToGrid="0">
      <p:cViewPr varScale="1">
        <p:scale>
          <a:sx n="86" d="100"/>
          <a:sy n="86" d="100"/>
        </p:scale>
        <p:origin x="69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59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7"/>
          <p:cNvSpPr/>
          <p:nvPr userDrawn="1"/>
        </p:nvSpPr>
        <p:spPr>
          <a:xfrm>
            <a:off x="0" y="-1"/>
            <a:ext cx="12192000" cy="5152914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952750" y="1185337"/>
            <a:ext cx="8429251" cy="1731509"/>
          </a:xfrm>
          <a:prstGeom prst="rect">
            <a:avLst/>
          </a:prstGeom>
        </p:spPr>
        <p:txBody>
          <a:bodyPr anchor="b"/>
          <a:lstStyle>
            <a:lvl1pPr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AR" dirty="0" smtClean="0"/>
              <a:t>Nombre de la presentación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52750" y="2916847"/>
            <a:ext cx="8429251" cy="43497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Responsables de la presentación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7"/>
          <p:cNvSpPr/>
          <p:nvPr userDrawn="1"/>
        </p:nvSpPr>
        <p:spPr>
          <a:xfrm>
            <a:off x="0" y="0"/>
            <a:ext cx="12192000" cy="6874933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952750" y="1777992"/>
            <a:ext cx="8429251" cy="1731509"/>
          </a:xfrm>
          <a:prstGeom prst="rect">
            <a:avLst/>
          </a:prstGeom>
        </p:spPr>
        <p:txBody>
          <a:bodyPr anchor="b"/>
          <a:lstStyle>
            <a:lvl1pPr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Apertura de tema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52750" y="3509502"/>
            <a:ext cx="8429251" cy="43497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Subtitulo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78331" y="5915888"/>
            <a:ext cx="1062155" cy="4905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7"/>
          <p:cNvSpPr/>
          <p:nvPr userDrawn="1"/>
        </p:nvSpPr>
        <p:spPr>
          <a:xfrm>
            <a:off x="0" y="0"/>
            <a:ext cx="12192000" cy="1473200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5645" y="1828801"/>
            <a:ext cx="10554574" cy="402999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009FE3"/>
              </a:buClr>
              <a:buFont typeface="Arial" panose="020B0604020202020204" pitchFamily="34" charset="0"/>
              <a:buNone/>
              <a:defRPr sz="240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rgbClr val="009FE3"/>
              </a:buClr>
              <a:buFont typeface="Wingdings" panose="05000000000000000000" pitchFamily="2" charset="2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Clr>
                <a:srgbClr val="009FE3"/>
              </a:buClr>
              <a:buFont typeface="Wingdings" panose="05000000000000000000" pitchFamily="2" charset="2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Clr>
                <a:srgbClr val="009FE3"/>
              </a:buClr>
              <a:buFont typeface="Wingdings" panose="05000000000000000000" pitchFamily="2" charset="2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Clr>
                <a:srgbClr val="009FE3"/>
              </a:buClr>
              <a:buFont typeface="Wingdings" panose="05000000000000000000" pitchFamily="2" charset="2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10000" y="239792"/>
            <a:ext cx="10571998" cy="97045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78331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78331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6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7"/>
          <p:cNvSpPr/>
          <p:nvPr userDrawn="1"/>
        </p:nvSpPr>
        <p:spPr>
          <a:xfrm>
            <a:off x="0" y="-1"/>
            <a:ext cx="12192000" cy="5152914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58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1">
                <a:lumMod val="5000"/>
                <a:lumOff val="95000"/>
              </a:schemeClr>
            </a:gs>
            <a:gs pos="100000">
              <a:schemeClr val="tx1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100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952750" y="3691790"/>
            <a:ext cx="8429251" cy="1731509"/>
          </a:xfrm>
          <a:prstGeom prst="rect">
            <a:avLst/>
          </a:prstGeom>
        </p:spPr>
        <p:txBody>
          <a:bodyPr/>
          <a:lstStyle/>
          <a:p>
            <a:r>
              <a:rPr lang="es-ES_tradnl" sz="4400" dirty="0" smtClean="0"/>
              <a:t>La preparación para el </a:t>
            </a:r>
            <a:br>
              <a:rPr lang="es-ES_tradnl" sz="4400" dirty="0" smtClean="0"/>
            </a:br>
            <a:r>
              <a:rPr lang="es-ES_tradnl" sz="4400" dirty="0" smtClean="0"/>
              <a:t>Futuro del Trabajo</a:t>
            </a:r>
            <a:br>
              <a:rPr lang="es-ES_tradnl" sz="4400" dirty="0" smtClean="0"/>
            </a:br>
            <a:r>
              <a:rPr lang="es-ES_tradnl" sz="4400" dirty="0"/>
              <a:t/>
            </a:r>
            <a:br>
              <a:rPr lang="es-ES_tradnl" sz="4400" dirty="0"/>
            </a:br>
            <a:r>
              <a:rPr lang="es-ES_tradnl" sz="2400" dirty="0" smtClean="0"/>
              <a:t>G 20 Reunión de Ministros de Trabajo </a:t>
            </a:r>
            <a:br>
              <a:rPr lang="es-ES_tradnl" sz="2400" dirty="0" smtClean="0"/>
            </a:br>
            <a:r>
              <a:rPr lang="es-ES_tradnl" sz="2400" dirty="0" smtClean="0"/>
              <a:t>Mendoza 2018</a:t>
            </a:r>
            <a:br>
              <a:rPr lang="es-ES_tradnl" sz="2400" dirty="0" smtClean="0"/>
            </a:br>
            <a:r>
              <a:rPr lang="es-ES_tradnl" sz="2400" dirty="0" smtClean="0"/>
              <a:t>Miguel Ponte</a:t>
            </a:r>
            <a:br>
              <a:rPr lang="es-ES_tradnl" sz="2400" dirty="0" smtClean="0"/>
            </a:br>
            <a:r>
              <a:rPr lang="es-ES_tradnl" sz="4400" dirty="0" smtClean="0"/>
              <a:t/>
            </a:r>
            <a:br>
              <a:rPr lang="es-ES_tradnl" sz="4400" dirty="0" smtClean="0"/>
            </a:b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245167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915" y="1665029"/>
            <a:ext cx="11286693" cy="5192971"/>
          </a:xfrm>
          <a:prstGeom prst="rect">
            <a:avLst/>
          </a:prstGeom>
        </p:spPr>
        <p:txBody>
          <a:bodyPr/>
          <a:lstStyle/>
          <a:p>
            <a:pPr indent="-457200" algn="just">
              <a:spcAft>
                <a:spcPts val="1200"/>
              </a:spcAft>
              <a:buClr>
                <a:srgbClr val="00AEEC"/>
              </a:buClr>
              <a:buSzPct val="100000"/>
              <a:buFont typeface="+mj-lt"/>
              <a:buAutoNum type="arabicPeriod"/>
            </a:pPr>
            <a:r>
              <a:rPr lang="es-ES_tradnl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VÍSION MACRO: ¿Cómo nos preparamos como humanidad para el futuro del trabajo?</a:t>
            </a:r>
          </a:p>
          <a:p>
            <a:pPr marL="720000" indent="-271463" algn="just">
              <a:buClr>
                <a:srgbClr val="00AEEC"/>
              </a:buClr>
              <a:buFont typeface="Wingdings" charset="2"/>
              <a:buChar char="§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hay certeza y claridad del impacto de los cambios del trabajo a nivel de la vida social.</a:t>
            </a:r>
          </a:p>
          <a:p>
            <a:pPr marL="720000" indent="-271463" algn="just">
              <a:buClr>
                <a:srgbClr val="00AEEC"/>
              </a:buClr>
              <a:buFont typeface="Wingdings" charset="2"/>
              <a:buChar char="§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Pero esta claro que </a:t>
            </a:r>
            <a:r>
              <a:rPr lang="es-ES_tradn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habrá cambios</a:t>
            </a: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/>
                </a:solidFill>
              </a:rPr>
              <a:t>Se trabajará menos con una economía creciente, impactando menos el trabajo en el PBI.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/>
                </a:solidFill>
              </a:rPr>
              <a:t>Habrá que integrar el trabajo en plataforma en la economía real “vs lo hoy llamado </a:t>
            </a:r>
            <a:r>
              <a:rPr lang="es-ES_tradnl" sz="1800" dirty="0" err="1" smtClean="0">
                <a:solidFill>
                  <a:schemeClr val="tx1"/>
                </a:solidFill>
              </a:rPr>
              <a:t>uberización</a:t>
            </a:r>
            <a:r>
              <a:rPr lang="es-ES_tradnl" sz="1800" dirty="0" smtClean="0">
                <a:solidFill>
                  <a:schemeClr val="tx1"/>
                </a:solidFill>
              </a:rPr>
              <a:t>”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/>
                </a:solidFill>
              </a:rPr>
              <a:t>Habrá problemas en la distribución de la riqueza al perder el trabajo su rol de factor de distribución de esta riqueza y habrá que encontrar nuevas formas de participación en la riqueza social.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/>
                </a:solidFill>
              </a:rPr>
              <a:t>Habrá que encontrar “nuevos contenidos de vida” que eviten una degeneración socio – cultural, que es potencialmente más critica por la temática drogas y la creciente longevidad…</a:t>
            </a:r>
            <a:endParaRPr lang="es-ES_tradn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0" indent="-342900" algn="just">
              <a:buClr>
                <a:srgbClr val="00AEEC"/>
              </a:buClr>
              <a:buFont typeface="Wingdings" panose="05000000000000000000" pitchFamily="2" charset="2"/>
              <a:buChar char="§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 estos cambios requieren pensar estos escenarios con cierta “pre-ocupación” pero:</a:t>
            </a:r>
          </a:p>
          <a:p>
            <a:pPr marL="1177200" lvl="1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 una </a:t>
            </a:r>
            <a:r>
              <a:rPr lang="es-ES_tradn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visión “griega”</a:t>
            </a: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como camino hacia la liberación de la vida humana de muchas de sus ataduras actuales.</a:t>
            </a:r>
          </a:p>
          <a:p>
            <a:pPr marL="1177200" lvl="1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un contexto muy superador pues el “hombre libre” griego” era a costa del “hombre esclavo”, y será con el soporte de la tecnología, la virtualización y la automatización.</a:t>
            </a:r>
          </a:p>
          <a:p>
            <a:pPr algn="just">
              <a:buClr>
                <a:srgbClr val="00AEEC"/>
              </a:buClr>
              <a:buFont typeface="Wingdings" panose="05000000000000000000" pitchFamily="2" charset="2"/>
              <a:buChar char="§"/>
            </a:pPr>
            <a:endParaRPr lang="es-ES_tradn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342900" algn="just">
              <a:buClr>
                <a:srgbClr val="00AEEC"/>
              </a:buClr>
              <a:buFont typeface="Wingdings" panose="05000000000000000000" pitchFamily="2" charset="2"/>
              <a:buChar char="§"/>
            </a:pPr>
            <a:endParaRPr lang="es-ES_tradn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endParaRPr lang="es-ES_tradn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251" y="239792"/>
            <a:ext cx="11655187" cy="970450"/>
          </a:xfrm>
          <a:prstGeom prst="rect">
            <a:avLst/>
          </a:prstGeom>
        </p:spPr>
        <p:txBody>
          <a:bodyPr/>
          <a:lstStyle/>
          <a:p>
            <a:r>
              <a:rPr lang="es-AR" sz="2800" dirty="0" smtClean="0"/>
              <a:t>Visión Macro y Micro de la Preparación para el Futuro del Trabajo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967" y="1651382"/>
            <a:ext cx="11119793" cy="4029998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Aft>
                <a:spcPts val="1200"/>
              </a:spcAft>
              <a:buClr>
                <a:srgbClr val="00AEEC"/>
              </a:buClr>
              <a:buSzPct val="100000"/>
              <a:buFont typeface="+mj-lt"/>
              <a:buAutoNum type="arabicPeriod" startAt="2"/>
            </a:pPr>
            <a:r>
              <a:rPr lang="es-ES_tradnl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VÍSION MICRO: ¿Cómo nos preparamos cada uno para el futuro del trabajo?</a:t>
            </a:r>
          </a:p>
          <a:p>
            <a:pPr marL="720000" indent="-271463" algn="just">
              <a:buClr>
                <a:srgbClr val="00AEEC"/>
              </a:buClr>
              <a:buFont typeface="Wingdings" charset="2"/>
              <a:buChar char="§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 visión MICRO es: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 que debemos enfrentar cada uno de nosotros mirando nuestra realidad personal,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 la que debemos enfrentar todos los que como padres, docentes, tutores, tenemos la responsabilidad de preparar a las nuevas generaciones para este futuro, o incluso de ayudar a las generaciones actuales a reconvertirse a estas reglas de juego.</a:t>
            </a:r>
          </a:p>
          <a:p>
            <a:pPr marL="720000" indent="-271463" algn="just">
              <a:buClr>
                <a:srgbClr val="00AEEC"/>
              </a:buClr>
              <a:buFont typeface="Wingdings" charset="2"/>
              <a:buChar char="§"/>
            </a:pP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Aquí tampoco hay muchas certezas y claridades, pero sí algunos “</a:t>
            </a:r>
            <a:r>
              <a:rPr lang="es-ES_tradnl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tips</a:t>
            </a:r>
            <a:r>
              <a:rPr lang="es-ES_tradn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”: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/>
                </a:solidFill>
              </a:rPr>
              <a:t>Se vislumbran nuevas ocupaciones, pero no está claro cuanto durarán.. (“</a:t>
            </a:r>
            <a:r>
              <a:rPr lang="es-ES_tradnl" sz="1800" dirty="0" smtClean="0">
                <a:solidFill>
                  <a:srgbClr val="7030A0"/>
                </a:solidFill>
              </a:rPr>
              <a:t>reactualización</a:t>
            </a:r>
            <a:r>
              <a:rPr lang="es-ES_tradnl" sz="1800" dirty="0" smtClean="0">
                <a:solidFill>
                  <a:schemeClr val="tx1"/>
                </a:solidFill>
              </a:rPr>
              <a:t>”…)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/>
                </a:solidFill>
              </a:rPr>
              <a:t>Habrá ocupaciones de muy alta exigencia de competencias, pero también un gran numero en el corto y mediano plazo de baja exigencia con grandes diferencias por país.. (</a:t>
            </a:r>
            <a:r>
              <a:rPr lang="es-ES_tradnl" sz="1800" dirty="0" smtClean="0">
                <a:solidFill>
                  <a:srgbClr val="7030A0"/>
                </a:solidFill>
              </a:rPr>
              <a:t>“</a:t>
            </a:r>
            <a:r>
              <a:rPr lang="es-ES_tradnl" sz="1800" dirty="0" err="1" smtClean="0">
                <a:solidFill>
                  <a:srgbClr val="7030A0"/>
                </a:solidFill>
              </a:rPr>
              <a:t>overstaffing</a:t>
            </a:r>
            <a:r>
              <a:rPr lang="es-ES_tradnl" sz="1800" dirty="0" smtClean="0">
                <a:solidFill>
                  <a:srgbClr val="7030A0"/>
                </a:solidFill>
              </a:rPr>
              <a:t>”..</a:t>
            </a:r>
            <a:r>
              <a:rPr lang="es-ES_tradnl" sz="1800" dirty="0" smtClean="0">
                <a:solidFill>
                  <a:schemeClr val="tx1"/>
                </a:solidFill>
              </a:rPr>
              <a:t>).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/>
                </a:solidFill>
              </a:rPr>
              <a:t>Será cada vez menos necesario tener muchos datos incorporados al cerebro pues tendremos bases externas de datos disponibles “</a:t>
            </a:r>
            <a:r>
              <a:rPr lang="es-ES_tradnl" sz="1800" dirty="0" err="1" smtClean="0">
                <a:solidFill>
                  <a:schemeClr val="tx1"/>
                </a:solidFill>
              </a:rPr>
              <a:t>on</a:t>
            </a:r>
            <a:r>
              <a:rPr lang="es-ES_tradnl" sz="1800" dirty="0" smtClean="0">
                <a:solidFill>
                  <a:schemeClr val="tx1"/>
                </a:solidFill>
              </a:rPr>
              <a:t> line” (</a:t>
            </a:r>
            <a:r>
              <a:rPr lang="es-ES_tradnl" sz="1800" dirty="0" smtClean="0">
                <a:solidFill>
                  <a:srgbClr val="7030A0"/>
                </a:solidFill>
              </a:rPr>
              <a:t>“neuronas periféricas” o “cerebro ampliado”…</a:t>
            </a:r>
            <a:r>
              <a:rPr lang="es-ES_tradnl" sz="1800" dirty="0" smtClean="0">
                <a:solidFill>
                  <a:schemeClr val="tx1"/>
                </a:solidFill>
              </a:rPr>
              <a:t>).</a:t>
            </a:r>
          </a:p>
          <a:p>
            <a:pPr marL="1080000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r>
              <a:rPr lang="es-ES_tradnl" sz="1800" dirty="0" smtClean="0">
                <a:solidFill>
                  <a:schemeClr val="tx1"/>
                </a:solidFill>
              </a:rPr>
              <a:t>Si no sabemos “qué vendrá” el tema es prepararnos para “la reacción” (</a:t>
            </a:r>
            <a:r>
              <a:rPr lang="es-ES_tradnl" sz="1800" dirty="0" smtClean="0">
                <a:solidFill>
                  <a:srgbClr val="7030A0"/>
                </a:solidFill>
              </a:rPr>
              <a:t>modelo videojuegos</a:t>
            </a:r>
            <a:r>
              <a:rPr lang="es-ES_tradnl" sz="1800" dirty="0" smtClean="0">
                <a:solidFill>
                  <a:schemeClr val="tx1"/>
                </a:solidFill>
              </a:rPr>
              <a:t>…)  </a:t>
            </a:r>
          </a:p>
          <a:p>
            <a:pPr algn="just">
              <a:buClr>
                <a:srgbClr val="00AEEC"/>
              </a:buClr>
              <a:buFont typeface="Wingdings" panose="05000000000000000000" pitchFamily="2" charset="2"/>
              <a:buChar char="§"/>
            </a:pPr>
            <a:endParaRPr lang="es-ES_tradn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342900" algn="just">
              <a:buClr>
                <a:srgbClr val="00AEEC"/>
              </a:buClr>
              <a:buFont typeface="Wingdings" panose="05000000000000000000" pitchFamily="2" charset="2"/>
              <a:buChar char="§"/>
            </a:pPr>
            <a:endParaRPr lang="es-ES_tradn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 algn="just">
              <a:buClr>
                <a:srgbClr val="00AEEC"/>
              </a:buClr>
              <a:buFont typeface="Wingdings" panose="05000000000000000000" pitchFamily="2" charset="2"/>
              <a:buChar char="ü"/>
            </a:pPr>
            <a:endParaRPr lang="es-ES_tradn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251" y="239792"/>
            <a:ext cx="11655187" cy="970450"/>
          </a:xfrm>
          <a:prstGeom prst="rect">
            <a:avLst/>
          </a:prstGeom>
        </p:spPr>
        <p:txBody>
          <a:bodyPr/>
          <a:lstStyle/>
          <a:p>
            <a:r>
              <a:rPr lang="es-AR" sz="2800" dirty="0" smtClean="0"/>
              <a:t>Visión Macro y Micro de la Preparación para el Futuro del Trabajo</a:t>
            </a:r>
          </a:p>
        </p:txBody>
      </p:sp>
    </p:spTree>
    <p:extLst>
      <p:ext uri="{BB962C8B-B14F-4D97-AF65-F5344CB8AC3E}">
        <p14:creationId xmlns:p14="http://schemas.microsoft.com/office/powerpoint/2010/main" val="116336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4024" y="1569489"/>
            <a:ext cx="11013743" cy="5117913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AEEC"/>
              </a:buClr>
              <a:buSzPct val="100000"/>
            </a:pPr>
            <a:r>
              <a:rPr lang="es-A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2.1. Competencias para el escenario del trabajo futuro: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Equilibrio emocional entendido como la capacidad de mantener el control del “yo” ante cambios fuertes en el contexto.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Desarrollo de la “inteligencia” (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intus-legere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entendida como la capacidad de entender el sentido y finalidad de las acciones y de la problemática que nos plantean las situaciones.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Capacidad de gestión entendida como saber definir en cada situación “lo que hay que hacer”, y luego ser capaz de “concretarlo” encarando y superando los limites de la realidad.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Capacidad de interacción y liderazgo interpersonal para lograr una individualidad respetada en los grupos donde interactúa y poder actuar en los mismos en forma cooperativa.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Capacidad de integrar en todas las dimensiones de la acción personal y grupal las herramientas que desarrolle la tecnología, hoy principalmente la virtualidad.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Dominio de las competencias básicas a nivel general (pensamiento lógico-matemático, capacidad de expresión y comprensión oral y escrita), y a nivel de la rama de actividad donde se canalice temporariamente su trabajo (los “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basic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de cada profesión).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Capacidad de Maestría Personal con un replanteo permanente del proyecto de vida.</a:t>
            </a:r>
            <a:endParaRPr lang="es-ES_tradn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AR" sz="2800" dirty="0" smtClean="0"/>
              <a:t>Competencias para el escenario del trabajo futuro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4024" y="1637729"/>
            <a:ext cx="11013743" cy="4844957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AEEC"/>
              </a:buClr>
              <a:buSzPct val="100000"/>
            </a:pPr>
            <a:r>
              <a:rPr lang="es-A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2.2. Un modelo de enseñanza para el Trabajo del Futuro: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superación final del modelo epistemológico (foco en los contenidos) y del modelo de 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Comenius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 “del ejercicio” (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Intelectus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memoria et 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usus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 consolidando un modelo de creación colectiva del aprendizaje con:</a:t>
            </a:r>
          </a:p>
          <a:p>
            <a:pPr marL="1008000" indent="-342900" algn="just">
              <a:buClr>
                <a:srgbClr val="00AEEC"/>
              </a:buClr>
              <a:buSzPct val="100000"/>
              <a:buFont typeface="+mj-lt"/>
              <a:buAutoNum type="alphaLcPeriod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propuesta inicial de un proyecto o planteo de una situación problema.</a:t>
            </a:r>
          </a:p>
          <a:p>
            <a:pPr marL="1008000" indent="-342900" algn="just">
              <a:buClr>
                <a:srgbClr val="00AEEC"/>
              </a:buClr>
              <a:buSzPct val="100000"/>
              <a:buFont typeface="+mj-lt"/>
              <a:buAutoNum type="alphaLcPeriod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construcción colectiva del “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intelectus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integrando el aporte de la cultura y la civilización.</a:t>
            </a:r>
          </a:p>
          <a:p>
            <a:pPr marL="1008000" indent="-342900" algn="just">
              <a:buClr>
                <a:srgbClr val="00AEEC"/>
              </a:buClr>
              <a:buSzPct val="100000"/>
              <a:buFont typeface="+mj-lt"/>
              <a:buAutoNum type="alphaLcPeriod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consolidación grupal de la “memoria” del aprendizaje.</a:t>
            </a:r>
          </a:p>
          <a:p>
            <a:pPr marL="1008000" indent="-342900" algn="just">
              <a:buClr>
                <a:srgbClr val="00AEEC"/>
              </a:buClr>
              <a:buSzPct val="100000"/>
              <a:buFont typeface="+mj-lt"/>
              <a:buAutoNum type="alphaLcPeriod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concreción colectiva del “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usus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realizando el proyecto propuesto y/o resolviendo la problemática presentada.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Facilitación de herramientas individuales y grupales para la actualización autónoma permanente con el aporte de la tecnología.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Dar un soporte a los docentes con el apoyo de Diseños Formativos que integren toda la tecnología disponible, orientándolos estratégicamente a un rol de “facilitadores creativos personalizados” de un proceso de aprendizaje prediseñado con toda la “sabiduría social” disponible.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AR" sz="2800" dirty="0" smtClean="0"/>
              <a:t>Un modelo de enseñanza</a:t>
            </a:r>
          </a:p>
        </p:txBody>
      </p:sp>
    </p:spTree>
    <p:extLst>
      <p:ext uri="{BB962C8B-B14F-4D97-AF65-F5344CB8AC3E}">
        <p14:creationId xmlns:p14="http://schemas.microsoft.com/office/powerpoint/2010/main" val="337157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7423" y="253440"/>
            <a:ext cx="10817890" cy="970450"/>
          </a:xfrm>
          <a:prstGeom prst="rect">
            <a:avLst/>
          </a:prstGeom>
        </p:spPr>
        <p:txBody>
          <a:bodyPr/>
          <a:lstStyle/>
          <a:p>
            <a:r>
              <a:rPr lang="es-AR" sz="2800" dirty="0" smtClean="0"/>
              <a:t>Una actualización normativa para el trabajo del futuro</a:t>
            </a:r>
            <a:br>
              <a:rPr lang="es-AR" sz="2800" dirty="0" smtClean="0"/>
            </a:br>
            <a:r>
              <a:rPr lang="es-AR" sz="2800" dirty="0" smtClean="0"/>
              <a:t>Proyecto de Ley de Formación Laboral Continua de Argentina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43971" y="1882423"/>
            <a:ext cx="10304058" cy="30931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dirty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TÍTULO </a:t>
            </a:r>
            <a:r>
              <a:rPr lang="es-AR" b="1" dirty="0" smtClean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I </a:t>
            </a:r>
            <a:r>
              <a:rPr lang="es-AR" b="1" dirty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CAPACITACIÓN LABORAL </a:t>
            </a:r>
            <a:r>
              <a:rPr lang="es-AR" b="1" dirty="0" smtClean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CONTINUA</a:t>
            </a:r>
          </a:p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kern="0" dirty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TITULO </a:t>
            </a:r>
            <a:r>
              <a:rPr lang="es-AR" b="1" kern="0" dirty="0" smtClean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II </a:t>
            </a:r>
            <a:r>
              <a:rPr lang="es-AR" b="1" kern="0" dirty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TRANSICIÓN ENTRE EL SISTEMA EDUCATIVO FORMAL Y </a:t>
            </a:r>
            <a:r>
              <a:rPr lang="es-AR" b="1" kern="0" dirty="0" smtClean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EL TRABAJO</a:t>
            </a:r>
          </a:p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dirty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TITULO </a:t>
            </a:r>
            <a:r>
              <a:rPr lang="es-AR" b="1" dirty="0" smtClean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III: FOMENTO </a:t>
            </a:r>
            <a:r>
              <a:rPr lang="es-AR" b="1" dirty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DEL EMPLEO JUVENIL Y ENTRENAMIENTO PARA EL </a:t>
            </a:r>
            <a:r>
              <a:rPr lang="es-AR" b="1" dirty="0" smtClean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TRABAJO</a:t>
            </a:r>
            <a:r>
              <a:rPr lang="es-AR" b="1" kern="0" dirty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s-AR" b="1" kern="0" dirty="0" smtClean="0">
              <a:solidFill>
                <a:schemeClr val="bg1">
                  <a:lumMod val="50000"/>
                  <a:lumOff val="50000"/>
                </a:schemeClr>
              </a:solidFill>
              <a:ea typeface="Times New Roman" panose="02020603050405020304" pitchFamily="18" charset="0"/>
            </a:endParaRPr>
          </a:p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TITULO VI RED FEDERAL DE SERVICIOS DE EMPLEO</a:t>
            </a:r>
            <a:endParaRPr lang="es-AR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kern="0" dirty="0" smtClean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TITULO VII </a:t>
            </a:r>
            <a:r>
              <a:rPr lang="es-AR" b="1" kern="0" dirty="0">
                <a:solidFill>
                  <a:schemeClr val="bg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SEGURO DE DESEMPLEO AMPLIADO </a:t>
            </a:r>
            <a:endParaRPr lang="es-AR" dirty="0">
              <a:solidFill>
                <a:schemeClr val="bg1">
                  <a:lumMod val="50000"/>
                  <a:lumOff val="50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71267" y="2405591"/>
            <a:ext cx="10438027" cy="309315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dirty="0">
                <a:solidFill>
                  <a:srgbClr val="FFFF00"/>
                </a:solidFill>
                <a:ea typeface="Times New Roman" panose="02020603050405020304" pitchFamily="18" charset="0"/>
              </a:rPr>
              <a:t>TÍTULO I CAPACITACIÓN LABORAL CONTINUA</a:t>
            </a:r>
          </a:p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kern="0" dirty="0">
                <a:solidFill>
                  <a:srgbClr val="FFFF00"/>
                </a:solidFill>
                <a:ea typeface="Times New Roman" panose="02020603050405020304" pitchFamily="18" charset="0"/>
              </a:rPr>
              <a:t>TITULO II TRANSICIÓN ENTRE EL SISTEMA EDUCATIVO FORMAL Y EL TRABAJO</a:t>
            </a:r>
          </a:p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dirty="0">
                <a:solidFill>
                  <a:srgbClr val="FFFF00"/>
                </a:solidFill>
                <a:ea typeface="Times New Roman" panose="02020603050405020304" pitchFamily="18" charset="0"/>
              </a:rPr>
              <a:t>TITULO III: FOMENTO DEL EMPLEO JUVENIL Y ENTRENAMIENTO PARA EL TRABAJO</a:t>
            </a:r>
            <a:r>
              <a:rPr lang="es-AR" b="1" kern="0" dirty="0">
                <a:solidFill>
                  <a:srgbClr val="FFFF00"/>
                </a:solidFill>
                <a:ea typeface="Times New Roman" panose="02020603050405020304" pitchFamily="18" charset="0"/>
              </a:rPr>
              <a:t> </a:t>
            </a:r>
          </a:p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dirty="0">
                <a:solidFill>
                  <a:schemeClr val="bg1">
                    <a:lumMod val="95000"/>
                  </a:schemeClr>
                </a:solidFill>
              </a:rPr>
              <a:t>TITULO VI RED FEDERAL DE SERVICIOS DE EMPLEO</a:t>
            </a:r>
            <a:endParaRPr lang="es-AR" dirty="0">
              <a:solidFill>
                <a:schemeClr val="bg1">
                  <a:lumMod val="95000"/>
                </a:schemeClr>
              </a:solidFill>
            </a:endParaRPr>
          </a:p>
          <a:p>
            <a:pPr marL="6350" marR="137160" indent="-6350">
              <a:lnSpc>
                <a:spcPct val="150000"/>
              </a:lnSpc>
              <a:spcAft>
                <a:spcPts val="1800"/>
              </a:spcAft>
            </a:pPr>
            <a:r>
              <a:rPr lang="es-AR" b="1" kern="0" dirty="0">
                <a:solidFill>
                  <a:schemeClr val="bg1">
                    <a:lumMod val="95000"/>
                  </a:schemeClr>
                </a:solidFill>
                <a:ea typeface="Times New Roman" panose="02020603050405020304" pitchFamily="18" charset="0"/>
              </a:rPr>
              <a:t>TITULO VII SEGURO DE DESEMPLEO AMPLIADO </a:t>
            </a:r>
            <a:endParaRPr lang="es-AR" dirty="0">
              <a:solidFill>
                <a:schemeClr val="bg1">
                  <a:lumMod val="95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0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AR" sz="2800" dirty="0" smtClean="0"/>
              <a:t>Una actualización normativa para el trabajo del futuro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64025" y="1746914"/>
            <a:ext cx="10631606" cy="4029998"/>
          </a:xfrm>
          <a:prstGeom prst="rect">
            <a:avLst/>
          </a:prstGeom>
        </p:spPr>
        <p:txBody>
          <a:bodyPr/>
          <a:lstStyle/>
          <a:p>
            <a:pPr indent="-271463" algn="just">
              <a:buClr>
                <a:srgbClr val="00AEEC"/>
              </a:buClr>
              <a:buSzPct val="100000"/>
              <a:buFont typeface="Wingdings" charset="2"/>
              <a:buChar char="§"/>
            </a:pPr>
            <a:r>
              <a:rPr lang="es-A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IDEAS FUERZA: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 marco para la promoción y oferta de formación laboral continua a lo largo de toda la vida.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Creación de esquemas y procesos de 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dualización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que integren todas las modalidades de la  educación y la formación profesional con el trabajo.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Proceso de gestión que integran todos los actores sociales a nivel general (empresas y cámaras, sectores sindicales, instituciones formativas) y territorial (autoridades de cada provincia en el tema).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Integración de toda las redes e información de oferta y demanda laboral, y del perfil laboral de la población, incluyendo esquemas de certificación.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Sistematización de una 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curricula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para la formación laboral inicial, incluyendo la recuperación de las competencias que debe garantizar la 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Terminalidad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Educativa de los que no la tuvieron. </a:t>
            </a:r>
          </a:p>
          <a:p>
            <a:pPr marL="648000" indent="-342900" algn="just">
              <a:buClr>
                <a:srgbClr val="00AEEC"/>
              </a:buClr>
              <a:buSzPct val="100000"/>
              <a:buFont typeface="Wingdings" panose="05000000000000000000" pitchFamily="2" charset="2"/>
              <a:buChar char="ü"/>
            </a:pP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Integración curricular transversal de las dimensiones técnico 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profesinales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s-A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gestionales</a:t>
            </a:r>
            <a:r>
              <a:rPr lang="es-A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y socioemocionales del aprendizaje.</a:t>
            </a:r>
          </a:p>
        </p:txBody>
      </p:sp>
    </p:spTree>
    <p:extLst>
      <p:ext uri="{BB962C8B-B14F-4D97-AF65-F5344CB8AC3E}">
        <p14:creationId xmlns:p14="http://schemas.microsoft.com/office/powerpoint/2010/main" val="267548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" y="2476485"/>
            <a:ext cx="12192000" cy="963945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5400" b="1" kern="1200">
                <a:solidFill>
                  <a:srgbClr val="FEFEF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457200" rtl="0" eaLnBrk="1" latinLnBrk="0" hangingPunct="1">
              <a:spcBef>
                <a:spcPct val="0"/>
              </a:spcBef>
              <a:buNone/>
            </a:pPr>
            <a:r>
              <a:rPr lang="en-US" sz="5000" b="1" kern="1200" dirty="0" err="1" smtClean="0">
                <a:solidFill>
                  <a:srgbClr val="FEFEF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Muchas</a:t>
            </a:r>
            <a:r>
              <a:rPr lang="en-US" sz="5000" b="1" kern="1200" dirty="0" smtClean="0">
                <a:solidFill>
                  <a:srgbClr val="FEFEF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gracias</a:t>
            </a:r>
            <a:endParaRPr lang="en-US" sz="5000" b="1" kern="1200" dirty="0">
              <a:solidFill>
                <a:srgbClr val="FEFEFE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0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TM03457503[[fn=Sobrio]]</Template>
  <TotalTime>1190</TotalTime>
  <Words>1069</Words>
  <Application>Microsoft Office PowerPoint</Application>
  <PresentationFormat>Panorámica</PresentationFormat>
  <Paragraphs>62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Wingdings 2</vt:lpstr>
      <vt:lpstr>Citable</vt:lpstr>
      <vt:lpstr>La preparación para el  Futuro del Trabajo  G 20 Reunión de Ministros de Trabajo  Mendoza 2018 Miguel Ponte  </vt:lpstr>
      <vt:lpstr>Visión Macro y Micro de la Preparación para el Futuro del Trabajo</vt:lpstr>
      <vt:lpstr>Visión Macro y Micro de la Preparación para el Futuro del Trabajo</vt:lpstr>
      <vt:lpstr>Competencias para el escenario del trabajo futuro</vt:lpstr>
      <vt:lpstr>Un modelo de enseñanza</vt:lpstr>
      <vt:lpstr>Una actualización normativa para el trabajo del futuro Proyecto de Ley de Formación Laboral Continua de Argentina</vt:lpstr>
      <vt:lpstr>Una actualización normativa para el trabajo del futuro</vt:lpstr>
      <vt:lpstr>Presentación de PowerPoint</vt:lpstr>
    </vt:vector>
  </TitlesOfParts>
  <Company>Ministerio de Trabajo, Empleo y Seguridad Social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Stilman</dc:creator>
  <cp:lastModifiedBy>Pamela Schifis</cp:lastModifiedBy>
  <cp:revision>82</cp:revision>
  <dcterms:created xsi:type="dcterms:W3CDTF">2018-07-24T19:44:46Z</dcterms:created>
  <dcterms:modified xsi:type="dcterms:W3CDTF">2019-09-24T18:20:04Z</dcterms:modified>
</cp:coreProperties>
</file>